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69" r:id="rId2"/>
    <p:sldId id="414" r:id="rId3"/>
    <p:sldId id="413" r:id="rId4"/>
    <p:sldId id="259" r:id="rId5"/>
    <p:sldId id="260" r:id="rId6"/>
    <p:sldId id="420" r:id="rId7"/>
    <p:sldId id="389" r:id="rId8"/>
    <p:sldId id="419" r:id="rId9"/>
    <p:sldId id="421" r:id="rId10"/>
    <p:sldId id="424" r:id="rId11"/>
    <p:sldId id="425" r:id="rId12"/>
    <p:sldId id="426" r:id="rId13"/>
    <p:sldId id="395" r:id="rId14"/>
    <p:sldId id="31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wshonara Syeda" initials="RS" lastIdx="6" clrIdx="0">
    <p:extLst>
      <p:ext uri="{19B8F6BF-5375-455C-9EA6-DF929625EA0E}">
        <p15:presenceInfo xmlns:p15="http://schemas.microsoft.com/office/powerpoint/2012/main" userId="S-1-5-21-3685816821-1215056363-1987234180-94685" providerId="AD"/>
      </p:ext>
    </p:extLst>
  </p:cmAuthor>
  <p:cmAuthor id="2" name="Brieze Read" initials="BR" lastIdx="14" clrIdx="1">
    <p:extLst>
      <p:ext uri="{19B8F6BF-5375-455C-9EA6-DF929625EA0E}">
        <p15:presenceInfo xmlns:p15="http://schemas.microsoft.com/office/powerpoint/2012/main" userId="S::Brieze.Read@phe.gov.uk::4a2f24af-dd89-4c88-a63f-21d25562bea9" providerId="AD"/>
      </p:ext>
    </p:extLst>
  </p:cmAuthor>
  <p:cmAuthor id="3" name="Amy Jackson" initials="AJ" lastIdx="72" clrIdx="2">
    <p:extLst>
      <p:ext uri="{19B8F6BF-5375-455C-9EA6-DF929625EA0E}">
        <p15:presenceInfo xmlns:p15="http://schemas.microsoft.com/office/powerpoint/2012/main" userId="S::Amy.Jackson@phe.gov.uk::77aedddc-d875-4e79-9e3a-73755385c3b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2B38F"/>
    <a:srgbClr val="96C223"/>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608" autoAdjust="0"/>
    <p:restoredTop sz="70035" autoAdjust="0"/>
  </p:normalViewPr>
  <p:slideViewPr>
    <p:cSldViewPr snapToGrid="0">
      <p:cViewPr varScale="1">
        <p:scale>
          <a:sx n="76" d="100"/>
          <a:sy n="76" d="100"/>
        </p:scale>
        <p:origin x="888" y="9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F65F3-53B8-4694-B59A-8D4EBCE9D70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BC867AE6-BD3D-4EDA-9C63-AA0E5311CC4E}">
      <dgm:prSet phldrT="[Text]" custT="1"/>
      <dgm:spPr>
        <a:solidFill>
          <a:schemeClr val="accent5"/>
        </a:solidFill>
        <a:ln w="28575">
          <a:solidFill>
            <a:schemeClr val="accent5"/>
          </a:solidFill>
        </a:ln>
      </dgm:spPr>
      <dgm:t>
        <a:bodyPr/>
        <a:lstStyle/>
        <a:p>
          <a:r>
            <a:rPr lang="en-GB" sz="1800" dirty="0">
              <a:latin typeface="Raleway" pitchFamily="2" charset="0"/>
              <a:cs typeface="Arial" panose="020B0604020202020204" pitchFamily="34" charset="0"/>
            </a:rPr>
            <a:t>KS3</a:t>
          </a:r>
          <a:endParaRPr lang="en-GB" sz="1200" dirty="0">
            <a:latin typeface="Raleway" pitchFamily="2" charset="0"/>
            <a:cs typeface="Arial" panose="020B0604020202020204" pitchFamily="34" charset="0"/>
          </a:endParaRPr>
        </a:p>
      </dgm:t>
    </dgm:pt>
    <dgm:pt modelId="{0D8AE2D9-9612-4D5E-A876-F01C2DCED450}" type="parTrans" cxnId="{D045CBA6-24B7-483D-BDF9-F5623981B00B}">
      <dgm:prSet/>
      <dgm:spPr/>
      <dgm:t>
        <a:bodyPr/>
        <a:lstStyle/>
        <a:p>
          <a:endParaRPr lang="en-GB" sz="1200">
            <a:latin typeface="Arial" panose="020B0604020202020204" pitchFamily="34" charset="0"/>
            <a:cs typeface="Arial" panose="020B0604020202020204" pitchFamily="34" charset="0"/>
          </a:endParaRPr>
        </a:p>
      </dgm:t>
    </dgm:pt>
    <dgm:pt modelId="{37CCFEED-4050-4B3B-ABF7-1872BA299C21}" type="sibTrans" cxnId="{D045CBA6-24B7-483D-BDF9-F5623981B00B}">
      <dgm:prSet/>
      <dgm:spPr/>
      <dgm:t>
        <a:bodyPr/>
        <a:lstStyle/>
        <a:p>
          <a:endParaRPr lang="en-GB" sz="1200">
            <a:latin typeface="Arial" panose="020B0604020202020204" pitchFamily="34" charset="0"/>
            <a:cs typeface="Arial" panose="020B0604020202020204" pitchFamily="34" charset="0"/>
          </a:endParaRPr>
        </a:p>
      </dgm:t>
    </dgm:pt>
    <dgm:pt modelId="{D435081B-1A37-4732-A550-B9AEF1EB7060}">
      <dgm:prSet phldrT="[Text]" custT="1"/>
      <dgm:spPr>
        <a:solidFill>
          <a:schemeClr val="accent6"/>
        </a:solidFill>
        <a:ln w="28575">
          <a:solidFill>
            <a:schemeClr val="accent6"/>
          </a:solidFill>
        </a:ln>
      </dgm:spPr>
      <dgm:t>
        <a:bodyPr/>
        <a:lstStyle/>
        <a:p>
          <a:r>
            <a:rPr lang="en-GB" sz="1800" dirty="0">
              <a:latin typeface="Raleway" pitchFamily="2" charset="0"/>
              <a:cs typeface="Arial" panose="020B0604020202020204" pitchFamily="34" charset="0"/>
            </a:rPr>
            <a:t>KS4</a:t>
          </a:r>
          <a:endParaRPr lang="en-GB" sz="1200" dirty="0">
            <a:latin typeface="Raleway" pitchFamily="2" charset="0"/>
            <a:cs typeface="Arial" panose="020B0604020202020204" pitchFamily="34" charset="0"/>
          </a:endParaRPr>
        </a:p>
      </dgm:t>
    </dgm:pt>
    <dgm:pt modelId="{CD968B4B-0060-40B7-A6E2-3ED09223B529}" type="parTrans" cxnId="{E8145BCB-8FD8-4F65-AC58-44AF9EE44BFA}">
      <dgm:prSet/>
      <dgm:spPr/>
      <dgm:t>
        <a:bodyPr/>
        <a:lstStyle/>
        <a:p>
          <a:endParaRPr lang="en-GB" sz="1200">
            <a:latin typeface="Arial" panose="020B0604020202020204" pitchFamily="34" charset="0"/>
            <a:cs typeface="Arial" panose="020B0604020202020204" pitchFamily="34" charset="0"/>
          </a:endParaRPr>
        </a:p>
      </dgm:t>
    </dgm:pt>
    <dgm:pt modelId="{9D5987BF-34EA-4CF6-8AA1-17BFE6624042}" type="sibTrans" cxnId="{E8145BCB-8FD8-4F65-AC58-44AF9EE44BFA}">
      <dgm:prSet/>
      <dgm:spPr/>
      <dgm:t>
        <a:bodyPr/>
        <a:lstStyle/>
        <a:p>
          <a:endParaRPr lang="en-GB" sz="1200">
            <a:latin typeface="Arial" panose="020B0604020202020204" pitchFamily="34" charset="0"/>
            <a:cs typeface="Arial" panose="020B0604020202020204" pitchFamily="34" charset="0"/>
          </a:endParaRPr>
        </a:p>
      </dgm:t>
    </dgm:pt>
    <dgm:pt modelId="{57A9EE9C-0822-412C-9C70-24F80B4E1947}">
      <dgm:prSet custT="1"/>
      <dgm:spPr>
        <a:ln w="28575">
          <a:solidFill>
            <a:schemeClr val="accent5"/>
          </a:solidFill>
        </a:ln>
      </dgm:spPr>
      <dgm:t>
        <a:bodyPr/>
        <a:lstStyle/>
        <a:p>
          <a:r>
            <a:rPr lang="en-GB" sz="1600" dirty="0">
              <a:latin typeface="Raleway" pitchFamily="2" charset="0"/>
              <a:cs typeface="Arial" panose="020B0604020202020204" pitchFamily="34" charset="0"/>
            </a:rPr>
            <a:t>Learn how easy it is for STIs to be transmitted from person to person, and the importance of barrier methods of contraception to prevent transmission</a:t>
          </a:r>
        </a:p>
      </dgm:t>
      <dgm:extLst>
        <a:ext uri="{E40237B7-FDA0-4F09-8148-C483321AD2D9}">
          <dgm14:cNvPr xmlns:dgm14="http://schemas.microsoft.com/office/drawing/2010/diagram" id="0" name="" descr="KS3 - Learn how easy it is for STIs to be transmitted from person to person, and the importance of barrier methods of contraception to prevent transmission&#10;"/>
        </a:ext>
      </dgm:extLst>
    </dgm:pt>
    <dgm:pt modelId="{D75A2CB8-FC73-495A-A74D-191AF556A0CD}" type="parTrans" cxnId="{2CCB0811-DAF9-4DB6-AC8A-ADD26600D33B}">
      <dgm:prSet/>
      <dgm:spPr/>
      <dgm:t>
        <a:bodyPr/>
        <a:lstStyle/>
        <a:p>
          <a:endParaRPr lang="en-GB" sz="1200">
            <a:latin typeface="Arial" panose="020B0604020202020204" pitchFamily="34" charset="0"/>
            <a:cs typeface="Arial" panose="020B0604020202020204" pitchFamily="34" charset="0"/>
          </a:endParaRPr>
        </a:p>
      </dgm:t>
    </dgm:pt>
    <dgm:pt modelId="{FEA30DA7-91A4-471A-BBF9-2C3522BF9395}" type="sibTrans" cxnId="{2CCB0811-DAF9-4DB6-AC8A-ADD26600D33B}">
      <dgm:prSet/>
      <dgm:spPr/>
      <dgm:t>
        <a:bodyPr/>
        <a:lstStyle/>
        <a:p>
          <a:endParaRPr lang="en-GB" sz="1200">
            <a:latin typeface="Arial" panose="020B0604020202020204" pitchFamily="34" charset="0"/>
            <a:cs typeface="Arial" panose="020B0604020202020204" pitchFamily="34" charset="0"/>
          </a:endParaRPr>
        </a:p>
      </dgm:t>
    </dgm:pt>
    <dgm:pt modelId="{C6987FAD-9379-411D-9BAE-3C95E9A3A391}">
      <dgm:prSet phldrT="[Text]" custT="1"/>
      <dgm:spPr>
        <a:ln w="28575">
          <a:solidFill>
            <a:schemeClr val="accent6"/>
          </a:solidFill>
        </a:ln>
      </dgm:spPr>
      <dgm:t>
        <a:bodyPr/>
        <a:lstStyle/>
        <a:p>
          <a:r>
            <a:rPr lang="en-GB" sz="1600" dirty="0">
              <a:latin typeface="Raleway" pitchFamily="2" charset="0"/>
              <a:cs typeface="Arial" panose="020B0604020202020204" pitchFamily="34" charset="0"/>
            </a:rPr>
            <a:t>Learn about some of the misconceptions around STIs, and how to negotiate safer sex to prevent STI transmission</a:t>
          </a:r>
        </a:p>
      </dgm:t>
      <dgm:extLst>
        <a:ext uri="{E40237B7-FDA0-4F09-8148-C483321AD2D9}">
          <dgm14:cNvPr xmlns:dgm14="http://schemas.microsoft.com/office/drawing/2010/diagram" id="0" name="" descr="KS4 - Learn about some of the misconceptions around STIs, and how to negotiate safer sex to prevent STI transmission&#10;"/>
        </a:ext>
      </dgm:extLst>
    </dgm:pt>
    <dgm:pt modelId="{589186C5-B5D8-46AA-8F71-D4D977D1E441}" type="parTrans" cxnId="{B912A82C-7632-4AB3-AEC1-ECC10D00C9AC}">
      <dgm:prSet/>
      <dgm:spPr/>
      <dgm:t>
        <a:bodyPr/>
        <a:lstStyle/>
        <a:p>
          <a:endParaRPr lang="en-GB"/>
        </a:p>
      </dgm:t>
    </dgm:pt>
    <dgm:pt modelId="{81AC5222-20A0-4394-8E50-D15D638FA640}" type="sibTrans" cxnId="{B912A82C-7632-4AB3-AEC1-ECC10D00C9AC}">
      <dgm:prSet/>
      <dgm:spPr/>
      <dgm:t>
        <a:bodyPr/>
        <a:lstStyle/>
        <a:p>
          <a:endParaRPr lang="en-GB"/>
        </a:p>
      </dgm:t>
    </dgm:pt>
    <dgm:pt modelId="{AC4A31A0-AC19-430F-AA8B-DD0AA200246A}" type="pres">
      <dgm:prSet presAssocID="{3F9F65F3-53B8-4694-B59A-8D4EBCE9D70A}" presName="linearFlow" presStyleCnt="0">
        <dgm:presLayoutVars>
          <dgm:dir/>
          <dgm:animLvl val="lvl"/>
          <dgm:resizeHandles val="exact"/>
        </dgm:presLayoutVars>
      </dgm:prSet>
      <dgm:spPr/>
    </dgm:pt>
    <dgm:pt modelId="{475F99A5-F9E9-4879-B2FC-EA6C7870AF44}" type="pres">
      <dgm:prSet presAssocID="{BC867AE6-BD3D-4EDA-9C63-AA0E5311CC4E}" presName="composite" presStyleCnt="0"/>
      <dgm:spPr/>
    </dgm:pt>
    <dgm:pt modelId="{FF228E64-44D6-48D6-B94A-15559874ECEC}" type="pres">
      <dgm:prSet presAssocID="{BC867AE6-BD3D-4EDA-9C63-AA0E5311CC4E}" presName="parentText" presStyleLbl="alignNode1" presStyleIdx="0" presStyleCnt="2" custLinFactNeighborY="-1052">
        <dgm:presLayoutVars>
          <dgm:chMax val="1"/>
          <dgm:bulletEnabled val="1"/>
        </dgm:presLayoutVars>
      </dgm:prSet>
      <dgm:spPr/>
    </dgm:pt>
    <dgm:pt modelId="{972066D5-E945-46AB-B471-E4649D9858E5}" type="pres">
      <dgm:prSet presAssocID="{BC867AE6-BD3D-4EDA-9C63-AA0E5311CC4E}" presName="descendantText" presStyleLbl="alignAcc1" presStyleIdx="0" presStyleCnt="2" custLinFactNeighborY="-1835">
        <dgm:presLayoutVars>
          <dgm:bulletEnabled val="1"/>
        </dgm:presLayoutVars>
      </dgm:prSet>
      <dgm:spPr/>
    </dgm:pt>
    <dgm:pt modelId="{6980B110-CB3E-4FAD-AEBE-CFF3D77E8413}" type="pres">
      <dgm:prSet presAssocID="{37CCFEED-4050-4B3B-ABF7-1872BA299C21}" presName="sp" presStyleCnt="0"/>
      <dgm:spPr/>
    </dgm:pt>
    <dgm:pt modelId="{0C74412C-3331-4799-9EA1-A0BAC1465477}" type="pres">
      <dgm:prSet presAssocID="{D435081B-1A37-4732-A550-B9AEF1EB7060}" presName="composite" presStyleCnt="0"/>
      <dgm:spPr/>
    </dgm:pt>
    <dgm:pt modelId="{B98FCC40-8445-4B95-AEAE-59F7055257E8}" type="pres">
      <dgm:prSet presAssocID="{D435081B-1A37-4732-A550-B9AEF1EB7060}" presName="parentText" presStyleLbl="alignNode1" presStyleIdx="1" presStyleCnt="2" custLinFactNeighborX="0" custLinFactNeighborY="9799">
        <dgm:presLayoutVars>
          <dgm:chMax val="1"/>
          <dgm:bulletEnabled val="1"/>
        </dgm:presLayoutVars>
      </dgm:prSet>
      <dgm:spPr/>
    </dgm:pt>
    <dgm:pt modelId="{AF71923B-4041-4E2A-906A-E892B291FF16}" type="pres">
      <dgm:prSet presAssocID="{D435081B-1A37-4732-A550-B9AEF1EB7060}" presName="descendantText" presStyleLbl="alignAcc1" presStyleIdx="1" presStyleCnt="2" custScaleY="101518" custLinFactNeighborY="5980">
        <dgm:presLayoutVars>
          <dgm:bulletEnabled val="1"/>
        </dgm:presLayoutVars>
      </dgm:prSet>
      <dgm:spPr/>
    </dgm:pt>
  </dgm:ptLst>
  <dgm:cxnLst>
    <dgm:cxn modelId="{2CCB0811-DAF9-4DB6-AC8A-ADD26600D33B}" srcId="{BC867AE6-BD3D-4EDA-9C63-AA0E5311CC4E}" destId="{57A9EE9C-0822-412C-9C70-24F80B4E1947}" srcOrd="0" destOrd="0" parTransId="{D75A2CB8-FC73-495A-A74D-191AF556A0CD}" sibTransId="{FEA30DA7-91A4-471A-BBF9-2C3522BF9395}"/>
    <dgm:cxn modelId="{4E15E113-7608-4844-BC8F-8B1B015D1821}" type="presOf" srcId="{57A9EE9C-0822-412C-9C70-24F80B4E1947}" destId="{972066D5-E945-46AB-B471-E4649D9858E5}" srcOrd="0" destOrd="0" presId="urn:microsoft.com/office/officeart/2005/8/layout/chevron2"/>
    <dgm:cxn modelId="{B912A82C-7632-4AB3-AEC1-ECC10D00C9AC}" srcId="{D435081B-1A37-4732-A550-B9AEF1EB7060}" destId="{C6987FAD-9379-411D-9BAE-3C95E9A3A391}" srcOrd="0" destOrd="0" parTransId="{589186C5-B5D8-46AA-8F71-D4D977D1E441}" sibTransId="{81AC5222-20A0-4394-8E50-D15D638FA640}"/>
    <dgm:cxn modelId="{8D22D62C-D7ED-4C3A-82A1-35336183C49C}" type="presOf" srcId="{D435081B-1A37-4732-A550-B9AEF1EB7060}" destId="{B98FCC40-8445-4B95-AEAE-59F7055257E8}" srcOrd="0" destOrd="0" presId="urn:microsoft.com/office/officeart/2005/8/layout/chevron2"/>
    <dgm:cxn modelId="{B569C786-CF02-4AB2-8DC2-FA65A652D919}" type="presOf" srcId="{3F9F65F3-53B8-4694-B59A-8D4EBCE9D70A}" destId="{AC4A31A0-AC19-430F-AA8B-DD0AA200246A}" srcOrd="0" destOrd="0" presId="urn:microsoft.com/office/officeart/2005/8/layout/chevron2"/>
    <dgm:cxn modelId="{D045CBA6-24B7-483D-BDF9-F5623981B00B}" srcId="{3F9F65F3-53B8-4694-B59A-8D4EBCE9D70A}" destId="{BC867AE6-BD3D-4EDA-9C63-AA0E5311CC4E}" srcOrd="0" destOrd="0" parTransId="{0D8AE2D9-9612-4D5E-A876-F01C2DCED450}" sibTransId="{37CCFEED-4050-4B3B-ABF7-1872BA299C21}"/>
    <dgm:cxn modelId="{E8145BCB-8FD8-4F65-AC58-44AF9EE44BFA}" srcId="{3F9F65F3-53B8-4694-B59A-8D4EBCE9D70A}" destId="{D435081B-1A37-4732-A550-B9AEF1EB7060}" srcOrd="1" destOrd="0" parTransId="{CD968B4B-0060-40B7-A6E2-3ED09223B529}" sibTransId="{9D5987BF-34EA-4CF6-8AA1-17BFE6624042}"/>
    <dgm:cxn modelId="{C1829ACF-0877-4989-B649-9B533EE1B75A}" type="presOf" srcId="{C6987FAD-9379-411D-9BAE-3C95E9A3A391}" destId="{AF71923B-4041-4E2A-906A-E892B291FF16}" srcOrd="0" destOrd="0" presId="urn:microsoft.com/office/officeart/2005/8/layout/chevron2"/>
    <dgm:cxn modelId="{122850D5-52D8-4826-8257-36E47FFAA5ED}" type="presOf" srcId="{BC867AE6-BD3D-4EDA-9C63-AA0E5311CC4E}" destId="{FF228E64-44D6-48D6-B94A-15559874ECEC}" srcOrd="0" destOrd="0" presId="urn:microsoft.com/office/officeart/2005/8/layout/chevron2"/>
    <dgm:cxn modelId="{8DE6AC09-EF5C-4AC4-BFC9-CCF8B6B7296B}" type="presParOf" srcId="{AC4A31A0-AC19-430F-AA8B-DD0AA200246A}" destId="{475F99A5-F9E9-4879-B2FC-EA6C7870AF44}" srcOrd="0" destOrd="0" presId="urn:microsoft.com/office/officeart/2005/8/layout/chevron2"/>
    <dgm:cxn modelId="{73C0ABB1-9538-4576-8B52-70D61A13A6B7}" type="presParOf" srcId="{475F99A5-F9E9-4879-B2FC-EA6C7870AF44}" destId="{FF228E64-44D6-48D6-B94A-15559874ECEC}" srcOrd="0" destOrd="0" presId="urn:microsoft.com/office/officeart/2005/8/layout/chevron2"/>
    <dgm:cxn modelId="{DBDA696B-D068-4553-A3B5-684C55FEBA92}" type="presParOf" srcId="{475F99A5-F9E9-4879-B2FC-EA6C7870AF44}" destId="{972066D5-E945-46AB-B471-E4649D9858E5}" srcOrd="1" destOrd="0" presId="urn:microsoft.com/office/officeart/2005/8/layout/chevron2"/>
    <dgm:cxn modelId="{7F92DD60-1A82-46EE-ABCA-0B49F8B39093}" type="presParOf" srcId="{AC4A31A0-AC19-430F-AA8B-DD0AA200246A}" destId="{6980B110-CB3E-4FAD-AEBE-CFF3D77E8413}" srcOrd="1" destOrd="0" presId="urn:microsoft.com/office/officeart/2005/8/layout/chevron2"/>
    <dgm:cxn modelId="{41757E18-41C3-416E-A549-C220EC67C903}" type="presParOf" srcId="{AC4A31A0-AC19-430F-AA8B-DD0AA200246A}" destId="{0C74412C-3331-4799-9EA1-A0BAC1465477}" srcOrd="2" destOrd="0" presId="urn:microsoft.com/office/officeart/2005/8/layout/chevron2"/>
    <dgm:cxn modelId="{00632B94-053D-424F-B104-B5A342E094B6}" type="presParOf" srcId="{0C74412C-3331-4799-9EA1-A0BAC1465477}" destId="{B98FCC40-8445-4B95-AEAE-59F7055257E8}" srcOrd="0" destOrd="0" presId="urn:microsoft.com/office/officeart/2005/8/layout/chevron2"/>
    <dgm:cxn modelId="{8DBE4BBE-65F9-4328-894A-646576C3731D}" type="presParOf" srcId="{0C74412C-3331-4799-9EA1-A0BAC1465477}" destId="{AF71923B-4041-4E2A-906A-E892B291FF1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228E64-44D6-48D6-B94A-15559874ECEC}">
      <dsp:nvSpPr>
        <dsp:cNvPr id="0" name=""/>
        <dsp:cNvSpPr/>
      </dsp:nvSpPr>
      <dsp:spPr>
        <a:xfrm rot="5400000">
          <a:off x="-202429" y="202429"/>
          <a:ext cx="1349528" cy="944670"/>
        </a:xfrm>
        <a:prstGeom prst="chevron">
          <a:avLst/>
        </a:prstGeom>
        <a:solidFill>
          <a:schemeClr val="accent5"/>
        </a:solidFill>
        <a:ln w="28575"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Raleway" pitchFamily="2" charset="0"/>
              <a:cs typeface="Arial" panose="020B0604020202020204" pitchFamily="34" charset="0"/>
            </a:rPr>
            <a:t>KS3</a:t>
          </a:r>
          <a:endParaRPr lang="en-GB" sz="1200" kern="1200" dirty="0">
            <a:latin typeface="Raleway" pitchFamily="2" charset="0"/>
            <a:cs typeface="Arial" panose="020B0604020202020204" pitchFamily="34" charset="0"/>
          </a:endParaRPr>
        </a:p>
      </dsp:txBody>
      <dsp:txXfrm rot="-5400000">
        <a:off x="0" y="472335"/>
        <a:ext cx="944670" cy="404858"/>
      </dsp:txXfrm>
    </dsp:sp>
    <dsp:sp modelId="{972066D5-E945-46AB-B471-E4649D9858E5}">
      <dsp:nvSpPr>
        <dsp:cNvPr id="0" name=""/>
        <dsp:cNvSpPr/>
      </dsp:nvSpPr>
      <dsp:spPr>
        <a:xfrm rot="5400000">
          <a:off x="3535588" y="-2590917"/>
          <a:ext cx="877193" cy="6059029"/>
        </a:xfrm>
        <a:prstGeom prst="round2SameRect">
          <a:avLst/>
        </a:prstGeom>
        <a:solidFill>
          <a:schemeClr val="lt1">
            <a:alpha val="90000"/>
            <a:hueOff val="0"/>
            <a:satOff val="0"/>
            <a:lumOff val="0"/>
            <a:alphaOff val="0"/>
          </a:schemeClr>
        </a:solidFill>
        <a:ln w="28575"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latin typeface="Raleway" pitchFamily="2" charset="0"/>
              <a:cs typeface="Arial" panose="020B0604020202020204" pitchFamily="34" charset="0"/>
            </a:rPr>
            <a:t>Learn how easy it is for STIs to be transmitted from person to person, and the importance of barrier methods of contraception to prevent transmission</a:t>
          </a:r>
        </a:p>
      </dsp:txBody>
      <dsp:txXfrm rot="-5400000">
        <a:off x="944671" y="42821"/>
        <a:ext cx="6016208" cy="791551"/>
      </dsp:txXfrm>
    </dsp:sp>
    <dsp:sp modelId="{B98FCC40-8445-4B95-AEAE-59F7055257E8}">
      <dsp:nvSpPr>
        <dsp:cNvPr id="0" name=""/>
        <dsp:cNvSpPr/>
      </dsp:nvSpPr>
      <dsp:spPr>
        <a:xfrm rot="5400000">
          <a:off x="-202429" y="1260422"/>
          <a:ext cx="1349528" cy="944670"/>
        </a:xfrm>
        <a:prstGeom prst="chevron">
          <a:avLst/>
        </a:prstGeom>
        <a:solidFill>
          <a:schemeClr val="accent6"/>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Raleway" pitchFamily="2" charset="0"/>
              <a:cs typeface="Arial" panose="020B0604020202020204" pitchFamily="34" charset="0"/>
            </a:rPr>
            <a:t>KS4</a:t>
          </a:r>
          <a:endParaRPr lang="en-GB" sz="1200" kern="1200" dirty="0">
            <a:latin typeface="Raleway" pitchFamily="2" charset="0"/>
            <a:cs typeface="Arial" panose="020B0604020202020204" pitchFamily="34" charset="0"/>
          </a:endParaRPr>
        </a:p>
      </dsp:txBody>
      <dsp:txXfrm rot="-5400000">
        <a:off x="0" y="1530328"/>
        <a:ext cx="944670" cy="404858"/>
      </dsp:txXfrm>
    </dsp:sp>
    <dsp:sp modelId="{AF71923B-4041-4E2A-906A-E892B291FF16}">
      <dsp:nvSpPr>
        <dsp:cNvPr id="0" name=""/>
        <dsp:cNvSpPr/>
      </dsp:nvSpPr>
      <dsp:spPr>
        <a:xfrm rot="5400000">
          <a:off x="3528930" y="-1481508"/>
          <a:ext cx="890509" cy="6059029"/>
        </a:xfrm>
        <a:prstGeom prst="round2SameRect">
          <a:avLst/>
        </a:prstGeom>
        <a:solidFill>
          <a:schemeClr val="lt1">
            <a:alpha val="90000"/>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latin typeface="Raleway" pitchFamily="2" charset="0"/>
              <a:cs typeface="Arial" panose="020B0604020202020204" pitchFamily="34" charset="0"/>
            </a:rPr>
            <a:t>Learn about some of the misconceptions around STIs, and how to negotiate safer sex to prevent STI transmission</a:t>
          </a:r>
        </a:p>
      </dsp:txBody>
      <dsp:txXfrm rot="-5400000">
        <a:off x="944671" y="1146222"/>
        <a:ext cx="6015558" cy="80356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137762-22DF-4B21-B652-5E5B08011A98}" type="datetimeFigureOut">
              <a:rPr lang="en-GB" smtClean="0"/>
              <a:t>31/08/2022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19541A-0BD4-4AFF-AD6B-A770E02CC7DA}" type="slidenum">
              <a:rPr lang="en-GB" smtClean="0"/>
              <a:t>‹#›</a:t>
            </a:fld>
            <a:endParaRPr lang="en-GB"/>
          </a:p>
        </p:txBody>
      </p:sp>
    </p:spTree>
    <p:extLst>
      <p:ext uri="{BB962C8B-B14F-4D97-AF65-F5344CB8AC3E}">
        <p14:creationId xmlns:p14="http://schemas.microsoft.com/office/powerpoint/2010/main" val="1442592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nhs.uk/nhs-services/sexual-health-services/guide-to-sexual-health-service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STIs are covered in key stages three and four</a:t>
            </a:r>
          </a:p>
        </p:txBody>
      </p:sp>
      <p:sp>
        <p:nvSpPr>
          <p:cNvPr id="4" name="Slide Number Placeholder 3"/>
          <p:cNvSpPr>
            <a:spLocks noGrp="1"/>
          </p:cNvSpPr>
          <p:nvPr>
            <p:ph type="sldNum" sz="quarter" idx="5"/>
          </p:nvPr>
        </p:nvSpPr>
        <p:spPr/>
        <p:txBody>
          <a:bodyPr/>
          <a:lstStyle/>
          <a:p>
            <a:fld id="{BA6D4A31-55A7-4051-AA64-A1B245ADC45F}" type="slidenum">
              <a:rPr lang="en-GB" smtClean="0"/>
              <a:t>2</a:t>
            </a:fld>
            <a:endParaRPr lang="en-GB"/>
          </a:p>
        </p:txBody>
      </p:sp>
    </p:spTree>
    <p:extLst>
      <p:ext uri="{BB962C8B-B14F-4D97-AF65-F5344CB8AC3E}">
        <p14:creationId xmlns:p14="http://schemas.microsoft.com/office/powerpoint/2010/main" val="185800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a:t>
            </a:fld>
            <a:endParaRPr lang="en-US"/>
          </a:p>
        </p:txBody>
      </p:sp>
    </p:spTree>
    <p:extLst>
      <p:ext uri="{BB962C8B-B14F-4D97-AF65-F5344CB8AC3E}">
        <p14:creationId xmlns:p14="http://schemas.microsoft.com/office/powerpoint/2010/main" val="2563244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Many symptoms of incurable STIs can be treated to make them easier to live with. There are over 25 different STIs.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STIs spread by bacteria can be treated by antibiotics – these include common infections such as chlamydia, and gonorrhoea. </a:t>
            </a:r>
          </a:p>
          <a:p>
            <a:r>
              <a:rPr lang="en-GB" dirty="0"/>
              <a:t>STIs spread by viruses cannot be treated by antibiotics – these include genital warts, which are caused by the human papillomavirus, herpes, and HIV. Symptoms for these STIs can be treated with alternative medication, but the virus cannot be eradicated, therefore it is likely an infected person will go through bouts of experiencing symptoms.</a:t>
            </a:r>
          </a:p>
          <a:p>
            <a:r>
              <a:rPr lang="en-GB" dirty="0"/>
              <a:t>The HPV vaccine is now widely available for boys and girls in the UK between the ages of 12 – 13 years. The vaccine has been available in the UK for boys since September 2019. </a:t>
            </a:r>
          </a:p>
        </p:txBody>
      </p:sp>
      <p:sp>
        <p:nvSpPr>
          <p:cNvPr id="4" name="Slide Number Placeholder 3"/>
          <p:cNvSpPr>
            <a:spLocks noGrp="1"/>
          </p:cNvSpPr>
          <p:nvPr>
            <p:ph type="sldNum" sz="quarter" idx="10"/>
          </p:nvPr>
        </p:nvSpPr>
        <p:spPr/>
        <p:txBody>
          <a:bodyPr/>
          <a:lstStyle/>
          <a:p>
            <a:fld id="{0AF2A355-FDBF-45C5-B34A-B41D1731AE17}" type="slidenum">
              <a:rPr lang="en-GB" smtClean="0"/>
              <a:t>4</a:t>
            </a:fld>
            <a:endParaRPr lang="en-GB"/>
          </a:p>
        </p:txBody>
      </p:sp>
    </p:spTree>
    <p:extLst>
      <p:ext uri="{BB962C8B-B14F-4D97-AF65-F5344CB8AC3E}">
        <p14:creationId xmlns:p14="http://schemas.microsoft.com/office/powerpoint/2010/main" val="2407416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Some STIs can be transferred from mother to unborn baby during pregnancy and childbirth. HIV can also be spread through breast milk.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Most people who contract an STI do not know that the person they have sexual intercourse with is infected. This is because it is possible to be a carrier of some infections such as HPV, without knowing it, and STIs do not always show symptoms.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It is always a good idea to get regularly tested for STIs with both new and regular partners, at a </a:t>
            </a:r>
            <a:r>
              <a:rPr lang="en-GB" dirty="0" err="1"/>
              <a:t>gentio</a:t>
            </a:r>
            <a:r>
              <a:rPr lang="en-GB" dirty="0"/>
              <a:t>-urinary medicine clinic, or home testing, i.e. freetest.me (website for free STI testing kits sent discretely to home address).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fld id="{0AF2A355-FDBF-45C5-B34A-B41D1731AE17}" type="slidenum">
              <a:rPr lang="en-GB" smtClean="0"/>
              <a:t>5</a:t>
            </a:fld>
            <a:endParaRPr lang="en-GB"/>
          </a:p>
        </p:txBody>
      </p:sp>
    </p:spTree>
    <p:extLst>
      <p:ext uri="{BB962C8B-B14F-4D97-AF65-F5344CB8AC3E}">
        <p14:creationId xmlns:p14="http://schemas.microsoft.com/office/powerpoint/2010/main" val="12033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By the end of the learning journey, children and young people will understand how to protect themselves and others from STIs and the steps they can take to access treatment where needed </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8</a:t>
            </a:fld>
            <a:endParaRPr lang="en-US"/>
          </a:p>
        </p:txBody>
      </p:sp>
    </p:spTree>
    <p:extLst>
      <p:ext uri="{BB962C8B-B14F-4D97-AF65-F5344CB8AC3E}">
        <p14:creationId xmlns:p14="http://schemas.microsoft.com/office/powerpoint/2010/main" val="4101076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may wish to print out the bingo cards and the caller cards as an additional activity. </a:t>
            </a:r>
          </a:p>
          <a:p>
            <a:r>
              <a:rPr lang="en-GB" dirty="0"/>
              <a:t>TS1 is an STI Misconception sheet which, along with the teacher background information, are useful to have available during the session</a:t>
            </a:r>
          </a:p>
        </p:txBody>
      </p:sp>
      <p:sp>
        <p:nvSpPr>
          <p:cNvPr id="4" name="Slide Number Placeholder 3"/>
          <p:cNvSpPr>
            <a:spLocks noGrp="1"/>
          </p:cNvSpPr>
          <p:nvPr>
            <p:ph type="sldNum" sz="quarter" idx="5"/>
          </p:nvPr>
        </p:nvSpPr>
        <p:spPr/>
        <p:txBody>
          <a:bodyPr/>
          <a:lstStyle/>
          <a:p>
            <a:fld id="{0AF2A355-FDBF-45C5-B34A-B41D1731AE17}" type="slidenum">
              <a:rPr lang="en-GB" smtClean="0"/>
              <a:t>10</a:t>
            </a:fld>
            <a:endParaRPr lang="en-GB"/>
          </a:p>
        </p:txBody>
      </p:sp>
    </p:spTree>
    <p:extLst>
      <p:ext uri="{BB962C8B-B14F-4D97-AF65-F5344CB8AC3E}">
        <p14:creationId xmlns:p14="http://schemas.microsoft.com/office/powerpoint/2010/main" val="2069368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eaLnBrk="0" hangingPunct="0"/>
            <a:r>
              <a:rPr lang="en-GB" sz="1200" kern="1200" dirty="0">
                <a:solidFill>
                  <a:schemeClr val="tx1"/>
                </a:solidFill>
                <a:effectLst/>
                <a:latin typeface="+mn-lt"/>
                <a:ea typeface="+mn-ea"/>
                <a:cs typeface="+mn-cs"/>
              </a:rPr>
              <a:t>Explain to the group that they will be simulating sexual contact by mixing fluids in the two test tubes.</a:t>
            </a:r>
          </a:p>
          <a:p>
            <a:pPr lvl="0" eaLnBrk="0" hangingPunct="0"/>
            <a:r>
              <a:rPr lang="en-GB" sz="1200" kern="1200" dirty="0">
                <a:solidFill>
                  <a:schemeClr val="tx1"/>
                </a:solidFill>
                <a:effectLst/>
                <a:latin typeface="+mn-lt"/>
                <a:ea typeface="+mn-ea"/>
                <a:cs typeface="+mn-cs"/>
              </a:rPr>
              <a:t>Pass the test tubes around the group making sure that everyone gets a fluid filled test tube and make sure to know who has the starch-filled test tube. </a:t>
            </a:r>
          </a:p>
          <a:p>
            <a:pPr lvl="0" eaLnBrk="0" hangingPunct="0"/>
            <a:r>
              <a:rPr lang="en-GB" sz="1200" kern="1200" dirty="0">
                <a:solidFill>
                  <a:schemeClr val="tx1"/>
                </a:solidFill>
                <a:effectLst/>
                <a:latin typeface="+mn-lt"/>
                <a:ea typeface="+mn-ea"/>
                <a:cs typeface="+mn-cs"/>
              </a:rPr>
              <a:t>Ask each participant to mix fluids with three others (for smaller groups reduce exchanges to one or two). </a:t>
            </a:r>
          </a:p>
          <a:p>
            <a:pPr lvl="0" eaLnBrk="0" hangingPunct="0"/>
            <a:r>
              <a:rPr lang="en-GB" sz="1200" kern="1200" dirty="0">
                <a:solidFill>
                  <a:schemeClr val="tx1"/>
                </a:solidFill>
                <a:effectLst/>
                <a:latin typeface="+mn-lt"/>
                <a:ea typeface="+mn-ea"/>
                <a:cs typeface="+mn-cs"/>
              </a:rPr>
              <a:t>Once done, tell the group that one of them carried fluid containing a simulated STI. Test each participant for the STI by adding a drop of iodine to each test tube. If the fluid turns black that person was infected. </a:t>
            </a:r>
          </a:p>
          <a:p>
            <a:pPr lvl="0" eaLnBrk="0" hangingPunct="0"/>
            <a:r>
              <a:rPr lang="en-GB" sz="1200" kern="1200" dirty="0">
                <a:solidFill>
                  <a:schemeClr val="tx1"/>
                </a:solidFill>
                <a:effectLst/>
                <a:latin typeface="+mn-lt"/>
                <a:ea typeface="+mn-ea"/>
                <a:cs typeface="+mn-cs"/>
              </a:rPr>
              <a:t>At this stage, you may wish to discuss how easily the STI unknowingly spreads around the group from a single infection. </a:t>
            </a:r>
          </a:p>
          <a:p>
            <a:pPr lvl="0" eaLnBrk="0" hangingPunct="0"/>
            <a:r>
              <a:rPr lang="en-GB" sz="1200" kern="1200" dirty="0">
                <a:solidFill>
                  <a:schemeClr val="tx1"/>
                </a:solidFill>
                <a:effectLst/>
                <a:latin typeface="+mn-lt"/>
                <a:ea typeface="+mn-ea"/>
                <a:cs typeface="+mn-cs"/>
              </a:rPr>
              <a:t>You may wish to refill the test tubes, again, adding starch to one. This time, cover most test tubes with cling film or cotton wool to represent barrier contraception and repeat the step two to four.</a:t>
            </a:r>
          </a:p>
          <a:p>
            <a:pPr lvl="0" eaLnBrk="0" hangingPunct="0"/>
            <a:r>
              <a:rPr lang="en-GB" sz="1200" kern="1200" dirty="0">
                <a:solidFill>
                  <a:schemeClr val="tx1"/>
                </a:solidFill>
                <a:effectLst/>
                <a:latin typeface="+mn-lt"/>
                <a:ea typeface="+mn-ea"/>
                <a:cs typeface="+mn-cs"/>
              </a:rPr>
              <a:t>Discuss how far the simulated STI spread this time. You should notice a marked reduction in transmission. </a:t>
            </a:r>
          </a:p>
          <a:p>
            <a:endParaRPr lang="en-GB" dirty="0"/>
          </a:p>
        </p:txBody>
      </p:sp>
      <p:sp>
        <p:nvSpPr>
          <p:cNvPr id="4" name="Slide Number Placeholder 3"/>
          <p:cNvSpPr>
            <a:spLocks noGrp="1"/>
          </p:cNvSpPr>
          <p:nvPr>
            <p:ph type="sldNum" sz="quarter" idx="5"/>
          </p:nvPr>
        </p:nvSpPr>
        <p:spPr/>
        <p:txBody>
          <a:bodyPr/>
          <a:lstStyle/>
          <a:p>
            <a:fld id="{6619541A-0BD4-4AFF-AD6B-A770E02CC7DA}" type="slidenum">
              <a:rPr lang="en-GB" smtClean="0"/>
              <a:t>11</a:t>
            </a:fld>
            <a:endParaRPr lang="en-GB"/>
          </a:p>
        </p:txBody>
      </p:sp>
    </p:spTree>
    <p:extLst>
      <p:ext uri="{BB962C8B-B14F-4D97-AF65-F5344CB8AC3E}">
        <p14:creationId xmlns:p14="http://schemas.microsoft.com/office/powerpoint/2010/main" val="1044517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is a reinvention of the classic bingo game using sexual health terms instead of numbers. </a:t>
            </a:r>
          </a:p>
          <a:p>
            <a:r>
              <a:rPr lang="en-GB" sz="1200" kern="1200" dirty="0">
                <a:solidFill>
                  <a:schemeClr val="tx1"/>
                </a:solidFill>
                <a:effectLst/>
                <a:latin typeface="+mn-lt"/>
                <a:ea typeface="+mn-ea"/>
                <a:cs typeface="+mn-cs"/>
              </a:rPr>
              <a:t>Participants are introduced to sexual health concepts relating to safer sex, STIs and sexual health testing. </a:t>
            </a:r>
          </a:p>
          <a:p>
            <a:pPr lvl="0" eaLnBrk="0" hangingPunct="0"/>
            <a:r>
              <a:rPr lang="en-GB" sz="1200" kern="1200" dirty="0">
                <a:solidFill>
                  <a:schemeClr val="tx1"/>
                </a:solidFill>
                <a:effectLst/>
                <a:latin typeface="+mn-lt"/>
                <a:ea typeface="+mn-ea"/>
                <a:cs typeface="+mn-cs"/>
              </a:rPr>
              <a:t>Give each player a sexual health bingo playing card.</a:t>
            </a:r>
          </a:p>
          <a:p>
            <a:pPr lvl="0" eaLnBrk="0" hangingPunct="0"/>
            <a:r>
              <a:rPr lang="en-GB" sz="1200" kern="1200" dirty="0">
                <a:solidFill>
                  <a:schemeClr val="tx1"/>
                </a:solidFill>
                <a:effectLst/>
                <a:latin typeface="+mn-lt"/>
                <a:ea typeface="+mn-ea"/>
                <a:cs typeface="+mn-cs"/>
              </a:rPr>
              <a:t>Draw sexual health bingo caller cards from a hat one at a time and read aloud the bingo call from the caller card and the associated health message.</a:t>
            </a:r>
          </a:p>
          <a:p>
            <a:pPr lvl="0" eaLnBrk="0" hangingPunct="0"/>
            <a:r>
              <a:rPr lang="en-GB" sz="1200" kern="1200" dirty="0">
                <a:solidFill>
                  <a:schemeClr val="tx1"/>
                </a:solidFill>
                <a:effectLst/>
                <a:latin typeface="+mn-lt"/>
                <a:ea typeface="+mn-ea"/>
                <a:cs typeface="+mn-cs"/>
              </a:rPr>
              <a:t>The first person to cross off a complete horizontal, vertical or diagonal row and call out “Bingo!‘’ wins the game. This game helps remove the taboo that may be associated with sexual health messaging. </a:t>
            </a:r>
          </a:p>
          <a:p>
            <a:endParaRPr lang="en-GB" dirty="0"/>
          </a:p>
        </p:txBody>
      </p:sp>
      <p:sp>
        <p:nvSpPr>
          <p:cNvPr id="4" name="Slide Number Placeholder 3"/>
          <p:cNvSpPr>
            <a:spLocks noGrp="1"/>
          </p:cNvSpPr>
          <p:nvPr>
            <p:ph type="sldNum" sz="quarter" idx="5"/>
          </p:nvPr>
        </p:nvSpPr>
        <p:spPr/>
        <p:txBody>
          <a:bodyPr/>
          <a:lstStyle/>
          <a:p>
            <a:fld id="{6619541A-0BD4-4AFF-AD6B-A770E02CC7DA}" type="slidenum">
              <a:rPr lang="en-GB" smtClean="0"/>
              <a:t>12</a:t>
            </a:fld>
            <a:endParaRPr lang="en-GB"/>
          </a:p>
        </p:txBody>
      </p:sp>
    </p:spTree>
    <p:extLst>
      <p:ext uri="{BB962C8B-B14F-4D97-AF65-F5344CB8AC3E}">
        <p14:creationId xmlns:p14="http://schemas.microsoft.com/office/powerpoint/2010/main" val="3525831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hlinkClick r:id="rId3"/>
              </a:rPr>
              <a:t>Guide to sexual health services - NHS (www.nhs.uk)</a:t>
            </a:r>
            <a:endParaRPr lang="en-GB" dirty="0">
              <a:hlinkClick r:id=""/>
            </a:endParaRPr>
          </a:p>
          <a:p>
            <a:r>
              <a:rPr lang="en-GB" dirty="0">
                <a:hlinkClick r:id=""/>
              </a:rPr>
              <a:t>Find a sexual health clinic - NHS (www.nhs.uk)</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14</a:t>
            </a:fld>
            <a:endParaRPr lang="en-US"/>
          </a:p>
        </p:txBody>
      </p:sp>
    </p:spTree>
    <p:extLst>
      <p:ext uri="{BB962C8B-B14F-4D97-AF65-F5344CB8AC3E}">
        <p14:creationId xmlns:p14="http://schemas.microsoft.com/office/powerpoint/2010/main" val="7096381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830022" y="2167866"/>
            <a:ext cx="5628177" cy="2387600"/>
          </a:xfrm>
        </p:spPr>
        <p:txBody>
          <a:bodyPr anchor="b">
            <a:normAutofit/>
          </a:bodyPr>
          <a:lstStyle>
            <a:lvl1pPr algn="l">
              <a:defRPr sz="54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830022" y="4705394"/>
            <a:ext cx="5170978" cy="552405"/>
          </a:xfrm>
        </p:spPr>
        <p:txBody>
          <a:bodyPr/>
          <a:lstStyle>
            <a:lvl1pPr marL="0" indent="0" algn="l">
              <a:buNone/>
              <a:defRPr sz="2400" i="1">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3" name="Picture 12" descr="Icon&#10;&#10;Description automatically generated">
            <a:extLst>
              <a:ext uri="{FF2B5EF4-FFF2-40B4-BE49-F238E27FC236}">
                <a16:creationId xmlns:a16="http://schemas.microsoft.com/office/drawing/2014/main" id="{7A59B71F-964D-40F2-9472-58F22E0790C0}"/>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266894" y="252098"/>
            <a:ext cx="2752909" cy="3109568"/>
          </a:xfrm>
          <a:prstGeom prst="rect">
            <a:avLst/>
          </a:prstGeom>
        </p:spPr>
      </p:pic>
      <p:pic>
        <p:nvPicPr>
          <p:cNvPr id="21" name="Picture 20" descr="Icon&#10;&#10;Description automatically generated">
            <a:extLst>
              <a:ext uri="{FF2B5EF4-FFF2-40B4-BE49-F238E27FC236}">
                <a16:creationId xmlns:a16="http://schemas.microsoft.com/office/drawing/2014/main" id="{DAAE083A-A530-4B08-9A08-9D705143C35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70269" b="15363"/>
          <a:stretch/>
        </p:blipFill>
        <p:spPr>
          <a:xfrm>
            <a:off x="-322577" y="6074434"/>
            <a:ext cx="2752909" cy="646981"/>
          </a:xfrm>
          <a:prstGeom prst="rect">
            <a:avLst/>
          </a:prstGeom>
        </p:spPr>
      </p:pic>
      <p:pic>
        <p:nvPicPr>
          <p:cNvPr id="22" name="Picture 21" descr="Icon&#10;&#10;Description automatically generated">
            <a:extLst>
              <a:ext uri="{FF2B5EF4-FFF2-40B4-BE49-F238E27FC236}">
                <a16:creationId xmlns:a16="http://schemas.microsoft.com/office/drawing/2014/main" id="{F5507D01-A5DE-4C45-BE68-8EEA4C7E40E8}"/>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88404" b="-2772"/>
          <a:stretch/>
        </p:blipFill>
        <p:spPr>
          <a:xfrm>
            <a:off x="1819091" y="6211019"/>
            <a:ext cx="2752909" cy="646981"/>
          </a:xfrm>
          <a:prstGeom prst="rect">
            <a:avLst/>
          </a:prstGeom>
        </p:spPr>
      </p:pic>
    </p:spTree>
    <p:extLst>
      <p:ext uri="{BB962C8B-B14F-4D97-AF65-F5344CB8AC3E}">
        <p14:creationId xmlns:p14="http://schemas.microsoft.com/office/powerpoint/2010/main" val="292584560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AEE0DD7-08CB-46EF-85C7-32B73AD08DE8}"/>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9" name="Picture 8" descr="Icon&#10;&#10;Description automatically generated">
            <a:extLst>
              <a:ext uri="{FF2B5EF4-FFF2-40B4-BE49-F238E27FC236}">
                <a16:creationId xmlns:a16="http://schemas.microsoft.com/office/drawing/2014/main" id="{E4BE1BCF-15DE-49B7-A9CB-39CD9FA147C1}"/>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768298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4">
            <a:extLst>
              <a:ext uri="{FF2B5EF4-FFF2-40B4-BE49-F238E27FC236}">
                <a16:creationId xmlns:a16="http://schemas.microsoft.com/office/drawing/2014/main" id="{D8D9D590-9046-44AD-B970-0090967A7FCB}"/>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13" name="Picture 12" descr="Icon&#10;&#10;Description automatically generated">
            <a:extLst>
              <a:ext uri="{FF2B5EF4-FFF2-40B4-BE49-F238E27FC236}">
                <a16:creationId xmlns:a16="http://schemas.microsoft.com/office/drawing/2014/main" id="{F2400954-B929-45F1-9AC9-4C0E1D923BA8}"/>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3530879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0F95687B-D3CD-4948-BF0D-E266FB1CA2BE}"/>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7" name="Picture 6" descr="Icon&#10;&#10;Description automatically generated">
            <a:extLst>
              <a:ext uri="{FF2B5EF4-FFF2-40B4-BE49-F238E27FC236}">
                <a16:creationId xmlns:a16="http://schemas.microsoft.com/office/drawing/2014/main" id="{84F8482B-B41C-4851-9152-4C524AF07C1B}"/>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8505688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55388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tx1"/>
                </a:solidFill>
              </a:defRPr>
            </a:lvl1pPr>
          </a:lstStyle>
          <a:p>
            <a:r>
              <a:rPr lang="fr-FR"/>
              <a:t>www.e-bug.eu - e-Bug Train the Trainer - Microbes - V1</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985726539"/>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D182C82D-41DD-4AE6-8CDA-8F9858CFE500}"/>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460F00E3-6DDA-4835-AFA9-D35A9DF50E1F}"/>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773860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CBD97A74-80F2-4E45-8504-29C9A607749D}"/>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8E4E131B-21B7-4569-82FC-58E99881AAE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812601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7" name="Picture 6" descr="Icon&#10;&#10;Description automatically generated">
            <a:extLst>
              <a:ext uri="{FF2B5EF4-FFF2-40B4-BE49-F238E27FC236}">
                <a16:creationId xmlns:a16="http://schemas.microsoft.com/office/drawing/2014/main" id="{AAE08458-01B7-4486-9EE6-F34018AD6910}"/>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84446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4_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005633857"/>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995702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Section Hea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096313906"/>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2_Section Hea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973732709"/>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3_Section Header">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686765612"/>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5_Section Header">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016013356"/>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4C578-1356-483F-AD7A-E402F00D9994}"/>
              </a:ext>
            </a:extLst>
          </p:cNvPr>
          <p:cNvSpPr>
            <a:spLocks noGrp="1"/>
          </p:cNvSpPr>
          <p:nvPr>
            <p:ph type="title"/>
          </p:nvPr>
        </p:nvSpPr>
        <p:spPr/>
        <p:txBody>
          <a:bodyPr/>
          <a:lstStyle/>
          <a:p>
            <a:r>
              <a:rPr lang="en-US"/>
              <a:t>Click to edit Master title style</a:t>
            </a:r>
            <a:endParaRPr lang="en-GB" dirty="0"/>
          </a:p>
        </p:txBody>
      </p:sp>
      <p:sp>
        <p:nvSpPr>
          <p:cNvPr id="3" name="Footer Placeholder 4">
            <a:extLst>
              <a:ext uri="{FF2B5EF4-FFF2-40B4-BE49-F238E27FC236}">
                <a16:creationId xmlns:a16="http://schemas.microsoft.com/office/drawing/2014/main" id="{CAF7FC27-A6FF-4AA1-9B63-FBD258DAE7F1}"/>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4" name="Picture 3" descr="Icon&#10;&#10;Description automatically generated">
            <a:extLst>
              <a:ext uri="{FF2B5EF4-FFF2-40B4-BE49-F238E27FC236}">
                <a16:creationId xmlns:a16="http://schemas.microsoft.com/office/drawing/2014/main" id="{220138C2-E7CD-43F7-ADA7-0103BB6F05D6}"/>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423128159"/>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32031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hdr="0"/>
  <p:txStyles>
    <p:titleStyle>
      <a:lvl1pPr algn="l" defTabSz="914400" rtl="0" eaLnBrk="1" latinLnBrk="0" hangingPunct="1">
        <a:lnSpc>
          <a:spcPct val="90000"/>
        </a:lnSpc>
        <a:spcBef>
          <a:spcPct val="0"/>
        </a:spcBef>
        <a:buNone/>
        <a:defRPr sz="40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B8F4F-CDB9-481E-818A-4F9526822C2C}"/>
              </a:ext>
            </a:extLst>
          </p:cNvPr>
          <p:cNvSpPr>
            <a:spLocks noGrp="1"/>
          </p:cNvSpPr>
          <p:nvPr>
            <p:ph type="ctrTitle"/>
          </p:nvPr>
        </p:nvSpPr>
        <p:spPr>
          <a:xfrm>
            <a:off x="3363422" y="2810885"/>
            <a:ext cx="4675678" cy="2786043"/>
          </a:xfrm>
        </p:spPr>
        <p:txBody>
          <a:bodyPr>
            <a:normAutofit fontScale="90000"/>
          </a:bodyPr>
          <a:lstStyle/>
          <a:p>
            <a:r>
              <a:rPr lang="en-GB" dirty="0">
                <a:latin typeface="Raleway" pitchFamily="2" charset="0"/>
              </a:rPr>
              <a:t>Sexually Transmitted Infections</a:t>
            </a:r>
            <a:br>
              <a:rPr lang="en-GB" dirty="0">
                <a:latin typeface="Raleway" pitchFamily="2" charset="0"/>
              </a:rPr>
            </a:br>
            <a:r>
              <a:rPr lang="en-GB" dirty="0">
                <a:latin typeface="Raleway" pitchFamily="2" charset="0"/>
              </a:rPr>
              <a:t>KS3 – KS4 </a:t>
            </a:r>
          </a:p>
        </p:txBody>
      </p:sp>
    </p:spTree>
    <p:extLst>
      <p:ext uri="{BB962C8B-B14F-4D97-AF65-F5344CB8AC3E}">
        <p14:creationId xmlns:p14="http://schemas.microsoft.com/office/powerpoint/2010/main" val="1924254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DAF5B48-1EE9-45F6-9B77-BD18D9F14581}"/>
              </a:ext>
            </a:extLst>
          </p:cNvPr>
          <p:cNvSpPr>
            <a:spLocks noGrp="1"/>
          </p:cNvSpPr>
          <p:nvPr>
            <p:ph type="title"/>
          </p:nvPr>
        </p:nvSpPr>
        <p:spPr>
          <a:xfrm>
            <a:off x="374565" y="-1994224"/>
            <a:ext cx="7886700" cy="2852737"/>
          </a:xfrm>
        </p:spPr>
        <p:txBody>
          <a:bodyPr/>
          <a:lstStyle/>
          <a:p>
            <a:pPr rtl="0" eaLnBrk="1" latinLnBrk="0" hangingPunct="1"/>
            <a:r>
              <a:rPr lang="en-GB" sz="4000" kern="1200" dirty="0">
                <a:solidFill>
                  <a:srgbClr val="FFFFFF"/>
                </a:solidFill>
                <a:effectLst/>
                <a:latin typeface="Raleway" pitchFamily="2" charset="0"/>
                <a:ea typeface="+mn-ea"/>
                <a:cs typeface="+mn-cs"/>
              </a:rPr>
              <a:t>KS4 – STIs </a:t>
            </a:r>
            <a:endParaRPr lang="en-GB" dirty="0"/>
          </a:p>
        </p:txBody>
      </p:sp>
      <p:pic>
        <p:nvPicPr>
          <p:cNvPr id="11" name="Picture 10">
            <a:extLst>
              <a:ext uri="{FF2B5EF4-FFF2-40B4-BE49-F238E27FC236}">
                <a16:creationId xmlns:a16="http://schemas.microsoft.com/office/drawing/2014/main" id="{6BF09847-E842-4839-AFB1-06968602A5F6}"/>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35989" y="1365014"/>
            <a:ext cx="6540523" cy="3746273"/>
          </a:xfrm>
          <a:prstGeom prst="rect">
            <a:avLst/>
          </a:prstGeom>
        </p:spPr>
      </p:pic>
      <p:sp>
        <p:nvSpPr>
          <p:cNvPr id="2" name="TextBox 1">
            <a:extLst>
              <a:ext uri="{FF2B5EF4-FFF2-40B4-BE49-F238E27FC236}">
                <a16:creationId xmlns:a16="http://schemas.microsoft.com/office/drawing/2014/main" id="{C37F43A6-4667-4661-814C-F9813A0B525A}"/>
              </a:ext>
            </a:extLst>
          </p:cNvPr>
          <p:cNvSpPr txBox="1"/>
          <p:nvPr/>
        </p:nvSpPr>
        <p:spPr>
          <a:xfrm>
            <a:off x="249083" y="997115"/>
            <a:ext cx="6214197" cy="461665"/>
          </a:xfrm>
          <a:prstGeom prst="rect">
            <a:avLst/>
          </a:prstGeom>
          <a:noFill/>
        </p:spPr>
        <p:txBody>
          <a:bodyPr wrap="square" rtlCol="0">
            <a:spAutoFit/>
          </a:bodyPr>
          <a:lstStyle/>
          <a:p>
            <a:r>
              <a:rPr lang="en-GB" sz="2400" dirty="0">
                <a:solidFill>
                  <a:schemeClr val="bg1"/>
                </a:solidFill>
                <a:latin typeface="Raleway" pitchFamily="2" charset="0"/>
              </a:rPr>
              <a:t>Main Activity: Test Tube Experiment</a:t>
            </a:r>
          </a:p>
        </p:txBody>
      </p:sp>
      <p:sp>
        <p:nvSpPr>
          <p:cNvPr id="12" name="TextBox 11">
            <a:extLst>
              <a:ext uri="{FF2B5EF4-FFF2-40B4-BE49-F238E27FC236}">
                <a16:creationId xmlns:a16="http://schemas.microsoft.com/office/drawing/2014/main" id="{7E72DE51-28D2-4CDE-B87C-68A16C61C8EB}"/>
              </a:ext>
            </a:extLst>
          </p:cNvPr>
          <p:cNvSpPr txBox="1"/>
          <p:nvPr/>
        </p:nvSpPr>
        <p:spPr>
          <a:xfrm>
            <a:off x="374565" y="1519621"/>
            <a:ext cx="1375460" cy="1384995"/>
          </a:xfrm>
          <a:prstGeom prst="rect">
            <a:avLst/>
          </a:prstGeom>
          <a:noFill/>
        </p:spPr>
        <p:txBody>
          <a:bodyPr wrap="square" rtlCol="0">
            <a:spAutoFit/>
          </a:bodyPr>
          <a:lstStyle/>
          <a:p>
            <a:r>
              <a:rPr lang="en-GB" sz="1400" dirty="0">
                <a:latin typeface="Raleway" pitchFamily="2" charset="0"/>
              </a:rPr>
              <a:t>1 Pass liquid filled test tubes around, one of them will contain starch</a:t>
            </a:r>
          </a:p>
        </p:txBody>
      </p:sp>
      <p:sp>
        <p:nvSpPr>
          <p:cNvPr id="13" name="TextBox 12">
            <a:extLst>
              <a:ext uri="{FF2B5EF4-FFF2-40B4-BE49-F238E27FC236}">
                <a16:creationId xmlns:a16="http://schemas.microsoft.com/office/drawing/2014/main" id="{430C14CC-4A35-4B57-9BB5-64156B676EA5}"/>
              </a:ext>
            </a:extLst>
          </p:cNvPr>
          <p:cNvSpPr txBox="1"/>
          <p:nvPr/>
        </p:nvSpPr>
        <p:spPr>
          <a:xfrm>
            <a:off x="2016856" y="1499842"/>
            <a:ext cx="1096540" cy="1384995"/>
          </a:xfrm>
          <a:prstGeom prst="rect">
            <a:avLst/>
          </a:prstGeom>
          <a:noFill/>
        </p:spPr>
        <p:txBody>
          <a:bodyPr wrap="square" rtlCol="0">
            <a:spAutoFit/>
          </a:bodyPr>
          <a:lstStyle/>
          <a:p>
            <a:r>
              <a:rPr lang="en-GB" sz="1400" dirty="0">
                <a:latin typeface="Raleway" pitchFamily="2" charset="0"/>
              </a:rPr>
              <a:t>2 Mix the fluids from your test tube with five other people</a:t>
            </a:r>
          </a:p>
        </p:txBody>
      </p:sp>
      <p:sp>
        <p:nvSpPr>
          <p:cNvPr id="14" name="TextBox 13">
            <a:extLst>
              <a:ext uri="{FF2B5EF4-FFF2-40B4-BE49-F238E27FC236}">
                <a16:creationId xmlns:a16="http://schemas.microsoft.com/office/drawing/2014/main" id="{15CC0AE3-68D9-46E2-9475-C5157DF5FBE4}"/>
              </a:ext>
            </a:extLst>
          </p:cNvPr>
          <p:cNvSpPr txBox="1"/>
          <p:nvPr/>
        </p:nvSpPr>
        <p:spPr>
          <a:xfrm>
            <a:off x="3368760" y="1499842"/>
            <a:ext cx="1375460" cy="1600438"/>
          </a:xfrm>
          <a:prstGeom prst="rect">
            <a:avLst/>
          </a:prstGeom>
          <a:noFill/>
        </p:spPr>
        <p:txBody>
          <a:bodyPr wrap="square" rtlCol="0">
            <a:spAutoFit/>
          </a:bodyPr>
          <a:lstStyle/>
          <a:p>
            <a:r>
              <a:rPr lang="en-GB" sz="1400" dirty="0">
                <a:latin typeface="Raleway" pitchFamily="2" charset="0"/>
              </a:rPr>
              <a:t>3 Make a note of who you exchanged test tube fluids with, and in which order</a:t>
            </a:r>
          </a:p>
        </p:txBody>
      </p:sp>
      <p:sp>
        <p:nvSpPr>
          <p:cNvPr id="15" name="TextBox 14">
            <a:extLst>
              <a:ext uri="{FF2B5EF4-FFF2-40B4-BE49-F238E27FC236}">
                <a16:creationId xmlns:a16="http://schemas.microsoft.com/office/drawing/2014/main" id="{B7A435C4-D8FF-480C-BDE5-C9C1B9D3E4F5}"/>
              </a:ext>
            </a:extLst>
          </p:cNvPr>
          <p:cNvSpPr txBox="1"/>
          <p:nvPr/>
        </p:nvSpPr>
        <p:spPr>
          <a:xfrm>
            <a:off x="4999584" y="1519621"/>
            <a:ext cx="1188406" cy="1815882"/>
          </a:xfrm>
          <a:prstGeom prst="rect">
            <a:avLst/>
          </a:prstGeom>
          <a:noFill/>
        </p:spPr>
        <p:txBody>
          <a:bodyPr wrap="square" rtlCol="0">
            <a:spAutoFit/>
          </a:bodyPr>
          <a:lstStyle/>
          <a:p>
            <a:r>
              <a:rPr lang="en-GB" sz="1400" dirty="0">
                <a:latin typeface="Raleway" pitchFamily="2" charset="0"/>
              </a:rPr>
              <a:t>4 Find out who has the test tube filled with starch (STI) by testing fluids with iodine</a:t>
            </a:r>
          </a:p>
        </p:txBody>
      </p:sp>
      <p:sp>
        <p:nvSpPr>
          <p:cNvPr id="3" name="TextBox 2">
            <a:extLst>
              <a:ext uri="{FF2B5EF4-FFF2-40B4-BE49-F238E27FC236}">
                <a16:creationId xmlns:a16="http://schemas.microsoft.com/office/drawing/2014/main" id="{CFA90C5C-671C-4DDE-82AB-3BF819481BAC}"/>
              </a:ext>
            </a:extLst>
          </p:cNvPr>
          <p:cNvSpPr txBox="1"/>
          <p:nvPr/>
        </p:nvSpPr>
        <p:spPr>
          <a:xfrm>
            <a:off x="113645" y="5134237"/>
            <a:ext cx="8916709" cy="1200329"/>
          </a:xfrm>
          <a:prstGeom prst="rect">
            <a:avLst/>
          </a:prstGeom>
          <a:noFill/>
        </p:spPr>
        <p:txBody>
          <a:bodyPr wrap="square" rtlCol="0">
            <a:spAutoFit/>
          </a:bodyPr>
          <a:lstStyle/>
          <a:p>
            <a:r>
              <a:rPr lang="en-GB" dirty="0">
                <a:solidFill>
                  <a:schemeClr val="bg1"/>
                </a:solidFill>
                <a:latin typeface="Raleway" pitchFamily="2" charset="0"/>
              </a:rPr>
              <a:t>A classroom-based activity demonstrates how easily STIs can be transmitted. Using chlamydia as an example, this lesson helps students to understand an individuals’ susceptibility to sexually transmitted infection and the potential severity of its consequences. </a:t>
            </a:r>
          </a:p>
        </p:txBody>
      </p:sp>
      <p:pic>
        <p:nvPicPr>
          <p:cNvPr id="5" name="Picture 4">
            <a:extLst>
              <a:ext uri="{FF2B5EF4-FFF2-40B4-BE49-F238E27FC236}">
                <a16:creationId xmlns:a16="http://schemas.microsoft.com/office/drawing/2014/main" id="{A48A502B-9DD5-4A35-9421-1CC6ADE290A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745268" y="1937168"/>
            <a:ext cx="2129832" cy="2919866"/>
          </a:xfrm>
          <a:prstGeom prst="rect">
            <a:avLst/>
          </a:prstGeom>
        </p:spPr>
      </p:pic>
      <p:sp>
        <p:nvSpPr>
          <p:cNvPr id="4" name="Footer Placeholder 3">
            <a:extLst>
              <a:ext uri="{FF2B5EF4-FFF2-40B4-BE49-F238E27FC236}">
                <a16:creationId xmlns:a16="http://schemas.microsoft.com/office/drawing/2014/main" id="{C0AB0A81-13B8-495B-A7EF-75CAF06D1371}"/>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3170935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758764-DDAE-4E93-B2DD-18AF04628653}"/>
              </a:ext>
            </a:extLst>
          </p:cNvPr>
          <p:cNvSpPr>
            <a:spLocks noGrp="1"/>
          </p:cNvSpPr>
          <p:nvPr>
            <p:ph type="title"/>
          </p:nvPr>
        </p:nvSpPr>
        <p:spPr>
          <a:xfrm>
            <a:off x="249082" y="-1935352"/>
            <a:ext cx="7886700" cy="2852737"/>
          </a:xfrm>
        </p:spPr>
        <p:txBody>
          <a:bodyPr/>
          <a:lstStyle/>
          <a:p>
            <a:pPr rtl="0" eaLnBrk="1" latinLnBrk="0" hangingPunct="1"/>
            <a:r>
              <a:rPr lang="en-GB" sz="4000" kern="1200" dirty="0">
                <a:solidFill>
                  <a:srgbClr val="FFFFFF"/>
                </a:solidFill>
                <a:effectLst/>
                <a:latin typeface="Raleway" pitchFamily="2" charset="0"/>
                <a:ea typeface="+mn-ea"/>
                <a:cs typeface="+mn-cs"/>
              </a:rPr>
              <a:t>Demo: KS3 – STIs</a:t>
            </a:r>
            <a:endParaRPr lang="en-GB" dirty="0"/>
          </a:p>
        </p:txBody>
      </p:sp>
      <p:sp>
        <p:nvSpPr>
          <p:cNvPr id="9" name="TextBox 8">
            <a:extLst>
              <a:ext uri="{FF2B5EF4-FFF2-40B4-BE49-F238E27FC236}">
                <a16:creationId xmlns:a16="http://schemas.microsoft.com/office/drawing/2014/main" id="{4538CE49-DDEE-47AF-B5AE-CAC8811A55F4}"/>
              </a:ext>
            </a:extLst>
          </p:cNvPr>
          <p:cNvSpPr txBox="1"/>
          <p:nvPr/>
        </p:nvSpPr>
        <p:spPr>
          <a:xfrm>
            <a:off x="228603" y="877928"/>
            <a:ext cx="6214197" cy="461665"/>
          </a:xfrm>
          <a:prstGeom prst="rect">
            <a:avLst/>
          </a:prstGeom>
          <a:noFill/>
        </p:spPr>
        <p:txBody>
          <a:bodyPr wrap="square" rtlCol="0">
            <a:spAutoFit/>
          </a:bodyPr>
          <a:lstStyle/>
          <a:p>
            <a:r>
              <a:rPr lang="en-GB" sz="2400" dirty="0">
                <a:solidFill>
                  <a:schemeClr val="bg1"/>
                </a:solidFill>
                <a:latin typeface="Raleway" pitchFamily="2" charset="0"/>
              </a:rPr>
              <a:t>Main Activity: Test Tube Experiment</a:t>
            </a:r>
          </a:p>
        </p:txBody>
      </p:sp>
      <p:pic>
        <p:nvPicPr>
          <p:cNvPr id="10" name="Picture 9">
            <a:extLst>
              <a:ext uri="{FF2B5EF4-FFF2-40B4-BE49-F238E27FC236}">
                <a16:creationId xmlns:a16="http://schemas.microsoft.com/office/drawing/2014/main" id="{CC23E994-8E2E-4149-AA3B-33A404F6D212}"/>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14483" y="1345804"/>
            <a:ext cx="5316961" cy="3045443"/>
          </a:xfrm>
          <a:prstGeom prst="rect">
            <a:avLst/>
          </a:prstGeom>
        </p:spPr>
      </p:pic>
      <p:sp>
        <p:nvSpPr>
          <p:cNvPr id="11" name="TextBox 10">
            <a:extLst>
              <a:ext uri="{FF2B5EF4-FFF2-40B4-BE49-F238E27FC236}">
                <a16:creationId xmlns:a16="http://schemas.microsoft.com/office/drawing/2014/main" id="{246691E1-0174-41DC-A5E8-5507B09B9F9E}"/>
              </a:ext>
            </a:extLst>
          </p:cNvPr>
          <p:cNvSpPr txBox="1"/>
          <p:nvPr/>
        </p:nvSpPr>
        <p:spPr>
          <a:xfrm>
            <a:off x="374565" y="1461537"/>
            <a:ext cx="1096540" cy="1107996"/>
          </a:xfrm>
          <a:prstGeom prst="rect">
            <a:avLst/>
          </a:prstGeom>
          <a:noFill/>
        </p:spPr>
        <p:txBody>
          <a:bodyPr wrap="square" rtlCol="0">
            <a:spAutoFit/>
          </a:bodyPr>
          <a:lstStyle/>
          <a:p>
            <a:r>
              <a:rPr lang="en-GB" sz="1100" dirty="0">
                <a:latin typeface="Raleway" pitchFamily="2" charset="0"/>
              </a:rPr>
              <a:t>1 Pass liquid filled test tubes around, one of them will contain starch</a:t>
            </a:r>
          </a:p>
        </p:txBody>
      </p:sp>
      <p:sp>
        <p:nvSpPr>
          <p:cNvPr id="12" name="TextBox 11">
            <a:extLst>
              <a:ext uri="{FF2B5EF4-FFF2-40B4-BE49-F238E27FC236}">
                <a16:creationId xmlns:a16="http://schemas.microsoft.com/office/drawing/2014/main" id="{DEBBBCFA-4800-43E4-AACF-C3C11FEA1879}"/>
              </a:ext>
            </a:extLst>
          </p:cNvPr>
          <p:cNvSpPr txBox="1"/>
          <p:nvPr/>
        </p:nvSpPr>
        <p:spPr>
          <a:xfrm>
            <a:off x="1584996" y="1461537"/>
            <a:ext cx="1096540" cy="938719"/>
          </a:xfrm>
          <a:prstGeom prst="rect">
            <a:avLst/>
          </a:prstGeom>
          <a:noFill/>
        </p:spPr>
        <p:txBody>
          <a:bodyPr wrap="square" rtlCol="0">
            <a:spAutoFit/>
          </a:bodyPr>
          <a:lstStyle/>
          <a:p>
            <a:r>
              <a:rPr lang="en-GB" sz="1100" dirty="0">
                <a:latin typeface="Raleway" pitchFamily="2" charset="0"/>
              </a:rPr>
              <a:t>2 Mix the fluids from your test tube with five other people</a:t>
            </a:r>
          </a:p>
        </p:txBody>
      </p:sp>
      <p:sp>
        <p:nvSpPr>
          <p:cNvPr id="13" name="TextBox 12">
            <a:extLst>
              <a:ext uri="{FF2B5EF4-FFF2-40B4-BE49-F238E27FC236}">
                <a16:creationId xmlns:a16="http://schemas.microsoft.com/office/drawing/2014/main" id="{880048FF-4645-426A-B984-3BE69AE122DC}"/>
              </a:ext>
            </a:extLst>
          </p:cNvPr>
          <p:cNvSpPr txBox="1"/>
          <p:nvPr/>
        </p:nvSpPr>
        <p:spPr>
          <a:xfrm>
            <a:off x="2858847" y="1461537"/>
            <a:ext cx="1001221" cy="1446550"/>
          </a:xfrm>
          <a:prstGeom prst="rect">
            <a:avLst/>
          </a:prstGeom>
          <a:noFill/>
        </p:spPr>
        <p:txBody>
          <a:bodyPr wrap="square" rtlCol="0">
            <a:spAutoFit/>
          </a:bodyPr>
          <a:lstStyle/>
          <a:p>
            <a:r>
              <a:rPr lang="en-GB" sz="1100" dirty="0">
                <a:latin typeface="Raleway" pitchFamily="2" charset="0"/>
              </a:rPr>
              <a:t>3 Make a note of who you exchanged test tube fluids with, and in which order</a:t>
            </a:r>
          </a:p>
        </p:txBody>
      </p:sp>
      <p:sp>
        <p:nvSpPr>
          <p:cNvPr id="14" name="TextBox 13">
            <a:extLst>
              <a:ext uri="{FF2B5EF4-FFF2-40B4-BE49-F238E27FC236}">
                <a16:creationId xmlns:a16="http://schemas.microsoft.com/office/drawing/2014/main" id="{213D013D-826D-4FBC-87CB-4E18E0FC195B}"/>
              </a:ext>
            </a:extLst>
          </p:cNvPr>
          <p:cNvSpPr txBox="1"/>
          <p:nvPr/>
        </p:nvSpPr>
        <p:spPr>
          <a:xfrm>
            <a:off x="4080869" y="1461537"/>
            <a:ext cx="1001221" cy="1446550"/>
          </a:xfrm>
          <a:prstGeom prst="rect">
            <a:avLst/>
          </a:prstGeom>
          <a:noFill/>
        </p:spPr>
        <p:txBody>
          <a:bodyPr wrap="square" rtlCol="0">
            <a:spAutoFit/>
          </a:bodyPr>
          <a:lstStyle/>
          <a:p>
            <a:r>
              <a:rPr lang="en-GB" sz="1100" dirty="0">
                <a:latin typeface="Raleway" pitchFamily="2" charset="0"/>
              </a:rPr>
              <a:t>4 Find out who has the test tube filled with starch (STI) by testing fluids with iodine</a:t>
            </a:r>
          </a:p>
        </p:txBody>
      </p:sp>
      <p:sp>
        <p:nvSpPr>
          <p:cNvPr id="16" name="Star: 5 Points 15">
            <a:extLst>
              <a:ext uri="{FF2B5EF4-FFF2-40B4-BE49-F238E27FC236}">
                <a16:creationId xmlns:a16="http://schemas.microsoft.com/office/drawing/2014/main" id="{A42BB940-7C96-4937-AEFD-9F1937D903D2}"/>
              </a:ext>
              <a:ext uri="{C183D7F6-B498-43B3-948B-1728B52AA6E4}">
                <adec:decorative xmlns:adec="http://schemas.microsoft.com/office/drawing/2017/decorative" val="1"/>
              </a:ext>
            </a:extLst>
          </p:cNvPr>
          <p:cNvSpPr/>
          <p:nvPr/>
        </p:nvSpPr>
        <p:spPr>
          <a:xfrm>
            <a:off x="8398043" y="126089"/>
            <a:ext cx="549190" cy="49955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aleway" pitchFamily="2" charset="0"/>
            </a:endParaRPr>
          </a:p>
        </p:txBody>
      </p:sp>
      <p:sp>
        <p:nvSpPr>
          <p:cNvPr id="17" name="TextBox 16">
            <a:extLst>
              <a:ext uri="{FF2B5EF4-FFF2-40B4-BE49-F238E27FC236}">
                <a16:creationId xmlns:a16="http://schemas.microsoft.com/office/drawing/2014/main" id="{17DCA23D-B10A-47A1-BCB5-860BA97A55D7}"/>
              </a:ext>
            </a:extLst>
          </p:cNvPr>
          <p:cNvSpPr txBox="1"/>
          <p:nvPr/>
        </p:nvSpPr>
        <p:spPr>
          <a:xfrm>
            <a:off x="5463050" y="764304"/>
            <a:ext cx="3680950" cy="6324808"/>
          </a:xfrm>
          <a:prstGeom prst="rect">
            <a:avLst/>
          </a:prstGeom>
          <a:noFill/>
        </p:spPr>
        <p:txBody>
          <a:bodyPr wrap="square" rtlCol="0">
            <a:spAutoFit/>
          </a:bodyPr>
          <a:lstStyle/>
          <a:p>
            <a:r>
              <a:rPr lang="en-GB" sz="1500" dirty="0">
                <a:solidFill>
                  <a:schemeClr val="bg1"/>
                </a:solidFill>
                <a:latin typeface="Raleway" pitchFamily="2" charset="0"/>
              </a:rPr>
              <a:t>1. You will be simulating sexual contact by exchanging fluid (representing bodily fluid) between the two test tubes. Pass the test tubes around making sure that everyone gets a test tube full of fluid. DO NOT give away that one of the test-tubes contains starch, although you should know who has that test tube. NOTE: It may be important to select someone to take the test tube containing starch who will not be concerned or embarrassed when they realise they have been the ‘carrier’.</a:t>
            </a:r>
          </a:p>
          <a:p>
            <a:endParaRPr lang="en-GB" sz="1500" dirty="0">
              <a:solidFill>
                <a:schemeClr val="bg1"/>
              </a:solidFill>
              <a:latin typeface="Raleway" pitchFamily="2" charset="0"/>
            </a:endParaRPr>
          </a:p>
          <a:p>
            <a:r>
              <a:rPr lang="en-GB" sz="1500" dirty="0">
                <a:solidFill>
                  <a:schemeClr val="bg1"/>
                </a:solidFill>
                <a:latin typeface="Raleway" pitchFamily="2" charset="0"/>
              </a:rPr>
              <a:t>2. Tell everyone they must exchange fluid with 5 other. Record this on SW1. Prompt mixing outside of friendship groups. </a:t>
            </a:r>
          </a:p>
          <a:p>
            <a:endParaRPr lang="en-GB" sz="1500" dirty="0">
              <a:solidFill>
                <a:schemeClr val="bg1"/>
              </a:solidFill>
              <a:latin typeface="Raleway" pitchFamily="2" charset="0"/>
            </a:endParaRPr>
          </a:p>
          <a:p>
            <a:r>
              <a:rPr lang="en-GB" sz="1500" dirty="0">
                <a:solidFill>
                  <a:schemeClr val="bg1"/>
                </a:solidFill>
                <a:latin typeface="Raleway" pitchFamily="2" charset="0"/>
              </a:rPr>
              <a:t>3. When finished, explain that one of them carried fluid which contained a simulated STI. Proceed to test for the STI by adding a drop of iodine to each test tube. If the fluid turns black that person was infected. </a:t>
            </a:r>
          </a:p>
        </p:txBody>
      </p:sp>
      <p:sp>
        <p:nvSpPr>
          <p:cNvPr id="2" name="TextBox 1">
            <a:extLst>
              <a:ext uri="{FF2B5EF4-FFF2-40B4-BE49-F238E27FC236}">
                <a16:creationId xmlns:a16="http://schemas.microsoft.com/office/drawing/2014/main" id="{20C8E95C-C113-4717-9BAB-F3C530D605E4}"/>
              </a:ext>
            </a:extLst>
          </p:cNvPr>
          <p:cNvSpPr txBox="1"/>
          <p:nvPr/>
        </p:nvSpPr>
        <p:spPr>
          <a:xfrm>
            <a:off x="249082" y="4635135"/>
            <a:ext cx="4833007" cy="1477328"/>
          </a:xfrm>
          <a:prstGeom prst="rect">
            <a:avLst/>
          </a:prstGeom>
          <a:noFill/>
        </p:spPr>
        <p:txBody>
          <a:bodyPr wrap="square" rtlCol="0">
            <a:spAutoFit/>
          </a:bodyPr>
          <a:lstStyle/>
          <a:p>
            <a:r>
              <a:rPr lang="en-GB" dirty="0">
                <a:solidFill>
                  <a:schemeClr val="bg1"/>
                </a:solidFill>
                <a:latin typeface="Raleway" pitchFamily="2" charset="0"/>
              </a:rPr>
              <a:t>This activity is best carried out as a whole class activity. Ask students to record their results throughout the experiment on SW1.</a:t>
            </a:r>
          </a:p>
          <a:p>
            <a:r>
              <a:rPr lang="en-GB" dirty="0">
                <a:solidFill>
                  <a:schemeClr val="bg1"/>
                </a:solidFill>
                <a:latin typeface="Raleway" pitchFamily="2" charset="0"/>
              </a:rPr>
              <a:t>See the full lesson plan for parts B and C of the experiment. </a:t>
            </a:r>
          </a:p>
        </p:txBody>
      </p:sp>
      <p:sp>
        <p:nvSpPr>
          <p:cNvPr id="4" name="Footer Placeholder 3">
            <a:extLst>
              <a:ext uri="{FF2B5EF4-FFF2-40B4-BE49-F238E27FC236}">
                <a16:creationId xmlns:a16="http://schemas.microsoft.com/office/drawing/2014/main" id="{F26996D1-EF74-424C-B848-F52FFF0C55D7}"/>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1877169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2E86E-460C-4EC3-B884-6E9F6FF53855}"/>
              </a:ext>
            </a:extLst>
          </p:cNvPr>
          <p:cNvSpPr>
            <a:spLocks noGrp="1"/>
          </p:cNvSpPr>
          <p:nvPr>
            <p:ph type="title"/>
          </p:nvPr>
        </p:nvSpPr>
        <p:spPr>
          <a:xfrm>
            <a:off x="272092" y="-1986562"/>
            <a:ext cx="7886700" cy="2852737"/>
          </a:xfrm>
        </p:spPr>
        <p:txBody>
          <a:bodyPr/>
          <a:lstStyle/>
          <a:p>
            <a:pPr rtl="0" eaLnBrk="1" latinLnBrk="0" hangingPunct="1"/>
            <a:r>
              <a:rPr lang="en-GB" sz="4000" kern="1200" dirty="0">
                <a:solidFill>
                  <a:srgbClr val="FFFFFF"/>
                </a:solidFill>
                <a:effectLst/>
                <a:latin typeface="Raleway" pitchFamily="2" charset="0"/>
                <a:ea typeface="+mn-ea"/>
                <a:cs typeface="+mn-cs"/>
              </a:rPr>
              <a:t>Demo: KS4 – STIs</a:t>
            </a:r>
            <a:endParaRPr lang="en-GB" dirty="0"/>
          </a:p>
        </p:txBody>
      </p:sp>
      <p:pic>
        <p:nvPicPr>
          <p:cNvPr id="5" name="Picture 4">
            <a:extLst>
              <a:ext uri="{FF2B5EF4-FFF2-40B4-BE49-F238E27FC236}">
                <a16:creationId xmlns:a16="http://schemas.microsoft.com/office/drawing/2014/main" id="{43281DCD-52FC-4D80-BACD-19A75F2F896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49083" y="3429001"/>
            <a:ext cx="1900904" cy="2718412"/>
          </a:xfrm>
          <a:prstGeom prst="rect">
            <a:avLst/>
          </a:prstGeom>
        </p:spPr>
      </p:pic>
      <p:pic>
        <p:nvPicPr>
          <p:cNvPr id="7" name="Picture 6">
            <a:extLst>
              <a:ext uri="{FF2B5EF4-FFF2-40B4-BE49-F238E27FC236}">
                <a16:creationId xmlns:a16="http://schemas.microsoft.com/office/drawing/2014/main" id="{01E884D3-E4C4-4819-A284-0AECA0139534}"/>
              </a:ext>
              <a:ext uri="{C183D7F6-B498-43B3-948B-1728B52AA6E4}">
                <adec:decorative xmlns:adec="http://schemas.microsoft.com/office/drawing/2017/decorative" val="1"/>
              </a:ext>
            </a:extLst>
          </p:cNvPr>
          <p:cNvPicPr>
            <a:picLocks noChangeAspect="1"/>
          </p:cNvPicPr>
          <p:nvPr/>
        </p:nvPicPr>
        <p:blipFill rotWithShape="1">
          <a:blip r:embed="rId4"/>
          <a:srcRect r="1811" b="1308"/>
          <a:stretch/>
        </p:blipFill>
        <p:spPr>
          <a:xfrm>
            <a:off x="7246517" y="970645"/>
            <a:ext cx="1648400" cy="2431885"/>
          </a:xfrm>
          <a:prstGeom prst="rect">
            <a:avLst/>
          </a:prstGeom>
        </p:spPr>
      </p:pic>
      <p:pic>
        <p:nvPicPr>
          <p:cNvPr id="8" name="Picture 7">
            <a:extLst>
              <a:ext uri="{FF2B5EF4-FFF2-40B4-BE49-F238E27FC236}">
                <a16:creationId xmlns:a16="http://schemas.microsoft.com/office/drawing/2014/main" id="{3211ABA1-3C5E-462D-8E75-5547E573A602}"/>
              </a:ext>
              <a:ext uri="{C183D7F6-B498-43B3-948B-1728B52AA6E4}">
                <adec:decorative xmlns:adec="http://schemas.microsoft.com/office/drawing/2017/decorative" val="1"/>
              </a:ext>
            </a:extLst>
          </p:cNvPr>
          <p:cNvPicPr>
            <a:picLocks noChangeAspect="1"/>
          </p:cNvPicPr>
          <p:nvPr/>
        </p:nvPicPr>
        <p:blipFill rotWithShape="1">
          <a:blip r:embed="rId5"/>
          <a:srcRect b="34829"/>
          <a:stretch/>
        </p:blipFill>
        <p:spPr>
          <a:xfrm>
            <a:off x="104232" y="1420312"/>
            <a:ext cx="5301646" cy="1998640"/>
          </a:xfrm>
          <a:prstGeom prst="rect">
            <a:avLst/>
          </a:prstGeom>
        </p:spPr>
      </p:pic>
      <p:sp>
        <p:nvSpPr>
          <p:cNvPr id="9" name="TextBox 8">
            <a:extLst>
              <a:ext uri="{FF2B5EF4-FFF2-40B4-BE49-F238E27FC236}">
                <a16:creationId xmlns:a16="http://schemas.microsoft.com/office/drawing/2014/main" id="{D8FFF3C2-4AB6-4271-8624-181E230AFEB9}"/>
              </a:ext>
            </a:extLst>
          </p:cNvPr>
          <p:cNvSpPr txBox="1"/>
          <p:nvPr/>
        </p:nvSpPr>
        <p:spPr>
          <a:xfrm>
            <a:off x="249083" y="997115"/>
            <a:ext cx="6214197" cy="461665"/>
          </a:xfrm>
          <a:prstGeom prst="rect">
            <a:avLst/>
          </a:prstGeom>
          <a:noFill/>
        </p:spPr>
        <p:txBody>
          <a:bodyPr wrap="square" rtlCol="0">
            <a:spAutoFit/>
          </a:bodyPr>
          <a:lstStyle/>
          <a:p>
            <a:r>
              <a:rPr lang="en-GB" sz="2400" dirty="0">
                <a:solidFill>
                  <a:schemeClr val="bg1"/>
                </a:solidFill>
                <a:latin typeface="Raleway" pitchFamily="2" charset="0"/>
              </a:rPr>
              <a:t>Main Activity: Sexual Health Bingo</a:t>
            </a:r>
          </a:p>
        </p:txBody>
      </p:sp>
      <p:sp>
        <p:nvSpPr>
          <p:cNvPr id="10" name="Star: 5 Points 9">
            <a:extLst>
              <a:ext uri="{FF2B5EF4-FFF2-40B4-BE49-F238E27FC236}">
                <a16:creationId xmlns:a16="http://schemas.microsoft.com/office/drawing/2014/main" id="{9749D5EB-6490-4DF8-B5C7-51F8536365C8}"/>
              </a:ext>
              <a:ext uri="{C183D7F6-B498-43B3-948B-1728B52AA6E4}">
                <adec:decorative xmlns:adec="http://schemas.microsoft.com/office/drawing/2017/decorative" val="1"/>
              </a:ext>
            </a:extLst>
          </p:cNvPr>
          <p:cNvSpPr/>
          <p:nvPr/>
        </p:nvSpPr>
        <p:spPr>
          <a:xfrm>
            <a:off x="8398043" y="126089"/>
            <a:ext cx="549190" cy="49955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aleway" pitchFamily="2" charset="0"/>
            </a:endParaRPr>
          </a:p>
        </p:txBody>
      </p:sp>
      <p:pic>
        <p:nvPicPr>
          <p:cNvPr id="11" name="Picture 10">
            <a:extLst>
              <a:ext uri="{FF2B5EF4-FFF2-40B4-BE49-F238E27FC236}">
                <a16:creationId xmlns:a16="http://schemas.microsoft.com/office/drawing/2014/main" id="{EB74C8E7-959B-47FC-9A9E-0AE45F7B2C0E}"/>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2230010" y="3429000"/>
            <a:ext cx="1985432" cy="2742144"/>
          </a:xfrm>
          <a:prstGeom prst="rect">
            <a:avLst/>
          </a:prstGeom>
        </p:spPr>
      </p:pic>
      <p:pic>
        <p:nvPicPr>
          <p:cNvPr id="14" name="Picture 13">
            <a:extLst>
              <a:ext uri="{FF2B5EF4-FFF2-40B4-BE49-F238E27FC236}">
                <a16:creationId xmlns:a16="http://schemas.microsoft.com/office/drawing/2014/main" id="{2D311420-5083-4EB5-9F2F-BB7CF90607A2}"/>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5477365" y="970644"/>
            <a:ext cx="1697664" cy="2431885"/>
          </a:xfrm>
          <a:prstGeom prst="rect">
            <a:avLst/>
          </a:prstGeom>
        </p:spPr>
      </p:pic>
      <p:sp>
        <p:nvSpPr>
          <p:cNvPr id="16" name="TextBox 15">
            <a:extLst>
              <a:ext uri="{FF2B5EF4-FFF2-40B4-BE49-F238E27FC236}">
                <a16:creationId xmlns:a16="http://schemas.microsoft.com/office/drawing/2014/main" id="{91902901-52F0-4907-BF84-31B162AD770E}"/>
              </a:ext>
            </a:extLst>
          </p:cNvPr>
          <p:cNvSpPr txBox="1"/>
          <p:nvPr/>
        </p:nvSpPr>
        <p:spPr>
          <a:xfrm>
            <a:off x="375405" y="1509918"/>
            <a:ext cx="1774581" cy="954107"/>
          </a:xfrm>
          <a:prstGeom prst="rect">
            <a:avLst/>
          </a:prstGeom>
          <a:noFill/>
        </p:spPr>
        <p:txBody>
          <a:bodyPr wrap="square" rtlCol="0">
            <a:spAutoFit/>
          </a:bodyPr>
          <a:lstStyle/>
          <a:p>
            <a:r>
              <a:rPr lang="en-GB" sz="1400" dirty="0">
                <a:latin typeface="Raleway" pitchFamily="2" charset="0"/>
              </a:rPr>
              <a:t>1 Give each player a sexual health bingo playing card (SW4)</a:t>
            </a:r>
          </a:p>
        </p:txBody>
      </p:sp>
      <p:sp>
        <p:nvSpPr>
          <p:cNvPr id="17" name="TextBox 16">
            <a:extLst>
              <a:ext uri="{FF2B5EF4-FFF2-40B4-BE49-F238E27FC236}">
                <a16:creationId xmlns:a16="http://schemas.microsoft.com/office/drawing/2014/main" id="{BAC11A51-8326-4C10-8499-8887A4F543F2}"/>
              </a:ext>
            </a:extLst>
          </p:cNvPr>
          <p:cNvSpPr txBox="1"/>
          <p:nvPr/>
        </p:nvSpPr>
        <p:spPr>
          <a:xfrm>
            <a:off x="385822" y="2395329"/>
            <a:ext cx="1836493" cy="954107"/>
          </a:xfrm>
          <a:prstGeom prst="rect">
            <a:avLst/>
          </a:prstGeom>
          <a:noFill/>
        </p:spPr>
        <p:txBody>
          <a:bodyPr wrap="square" rtlCol="0">
            <a:spAutoFit/>
          </a:bodyPr>
          <a:lstStyle/>
          <a:p>
            <a:r>
              <a:rPr lang="en-GB" sz="1400" dirty="0">
                <a:latin typeface="Raleway" pitchFamily="2" charset="0"/>
              </a:rPr>
              <a:t>2 Draw sexual health bingo caller cards from a hat one at a time</a:t>
            </a:r>
          </a:p>
        </p:txBody>
      </p:sp>
      <p:sp>
        <p:nvSpPr>
          <p:cNvPr id="18" name="TextBox 17">
            <a:extLst>
              <a:ext uri="{FF2B5EF4-FFF2-40B4-BE49-F238E27FC236}">
                <a16:creationId xmlns:a16="http://schemas.microsoft.com/office/drawing/2014/main" id="{7285FCCB-04EB-4451-8BE8-825643B5F91E}"/>
              </a:ext>
            </a:extLst>
          </p:cNvPr>
          <p:cNvSpPr txBox="1"/>
          <p:nvPr/>
        </p:nvSpPr>
        <p:spPr>
          <a:xfrm>
            <a:off x="2499566" y="1479774"/>
            <a:ext cx="2445680" cy="954107"/>
          </a:xfrm>
          <a:prstGeom prst="rect">
            <a:avLst/>
          </a:prstGeom>
          <a:noFill/>
        </p:spPr>
        <p:txBody>
          <a:bodyPr wrap="square" rtlCol="0">
            <a:spAutoFit/>
          </a:bodyPr>
          <a:lstStyle/>
          <a:p>
            <a:r>
              <a:rPr lang="en-GB" sz="1400" dirty="0">
                <a:latin typeface="Raleway" pitchFamily="2" charset="0"/>
              </a:rPr>
              <a:t>3 Read aloud the bingo call from the caller card and the associated health message</a:t>
            </a:r>
          </a:p>
        </p:txBody>
      </p:sp>
      <p:sp>
        <p:nvSpPr>
          <p:cNvPr id="20" name="TextBox 19">
            <a:extLst>
              <a:ext uri="{FF2B5EF4-FFF2-40B4-BE49-F238E27FC236}">
                <a16:creationId xmlns:a16="http://schemas.microsoft.com/office/drawing/2014/main" id="{E9574461-3A3C-45B3-B851-B13DF65E9096}"/>
              </a:ext>
            </a:extLst>
          </p:cNvPr>
          <p:cNvSpPr txBox="1"/>
          <p:nvPr/>
        </p:nvSpPr>
        <p:spPr>
          <a:xfrm>
            <a:off x="2499566" y="2352798"/>
            <a:ext cx="2665287" cy="954107"/>
          </a:xfrm>
          <a:prstGeom prst="rect">
            <a:avLst/>
          </a:prstGeom>
          <a:noFill/>
        </p:spPr>
        <p:txBody>
          <a:bodyPr wrap="square" rtlCol="0">
            <a:spAutoFit/>
          </a:bodyPr>
          <a:lstStyle/>
          <a:p>
            <a:r>
              <a:rPr lang="en-GB" sz="1400" dirty="0">
                <a:latin typeface="Raleway" pitchFamily="2" charset="0"/>
              </a:rPr>
              <a:t>4 The first person to cross off a complete horizontal, vertical or diagonal row and call out “Bingo!‘’ wins the game </a:t>
            </a:r>
          </a:p>
        </p:txBody>
      </p:sp>
      <p:sp>
        <p:nvSpPr>
          <p:cNvPr id="13" name="TextBox 12">
            <a:extLst>
              <a:ext uri="{FF2B5EF4-FFF2-40B4-BE49-F238E27FC236}">
                <a16:creationId xmlns:a16="http://schemas.microsoft.com/office/drawing/2014/main" id="{08442214-1FD7-45B5-9FB7-C3257A37DE4D}"/>
              </a:ext>
              <a:ext uri="{C183D7F6-B498-43B3-948B-1728B52AA6E4}">
                <adec:decorative xmlns:adec="http://schemas.microsoft.com/office/drawing/2017/decorative" val="1"/>
              </a:ext>
            </a:extLst>
          </p:cNvPr>
          <p:cNvSpPr txBox="1"/>
          <p:nvPr/>
        </p:nvSpPr>
        <p:spPr>
          <a:xfrm>
            <a:off x="661098" y="5741577"/>
            <a:ext cx="1160038" cy="276999"/>
          </a:xfrm>
          <a:prstGeom prst="rect">
            <a:avLst/>
          </a:prstGeom>
          <a:noFill/>
        </p:spPr>
        <p:txBody>
          <a:bodyPr wrap="square" rtlCol="0">
            <a:spAutoFit/>
          </a:bodyPr>
          <a:lstStyle/>
          <a:p>
            <a:r>
              <a:rPr lang="en-GB" sz="1200" b="1" dirty="0">
                <a:solidFill>
                  <a:schemeClr val="accent6"/>
                </a:solidFill>
                <a:latin typeface="Raleway" pitchFamily="2" charset="0"/>
              </a:rPr>
              <a:t>Caller Cards</a:t>
            </a:r>
          </a:p>
        </p:txBody>
      </p:sp>
      <p:sp>
        <p:nvSpPr>
          <p:cNvPr id="12" name="TextBox 11">
            <a:extLst>
              <a:ext uri="{FF2B5EF4-FFF2-40B4-BE49-F238E27FC236}">
                <a16:creationId xmlns:a16="http://schemas.microsoft.com/office/drawing/2014/main" id="{48FCF92B-91BC-4E3B-8CE0-7DDCC5AB934F}"/>
              </a:ext>
              <a:ext uri="{C183D7F6-B498-43B3-948B-1728B52AA6E4}">
                <adec:decorative xmlns:adec="http://schemas.microsoft.com/office/drawing/2017/decorative" val="1"/>
              </a:ext>
            </a:extLst>
          </p:cNvPr>
          <p:cNvSpPr txBox="1"/>
          <p:nvPr/>
        </p:nvSpPr>
        <p:spPr>
          <a:xfrm>
            <a:off x="3526972" y="5510745"/>
            <a:ext cx="609872" cy="461665"/>
          </a:xfrm>
          <a:prstGeom prst="rect">
            <a:avLst/>
          </a:prstGeom>
          <a:noFill/>
        </p:spPr>
        <p:txBody>
          <a:bodyPr wrap="square" rtlCol="0">
            <a:spAutoFit/>
          </a:bodyPr>
          <a:lstStyle/>
          <a:p>
            <a:r>
              <a:rPr lang="en-GB" sz="1200" b="1" dirty="0">
                <a:solidFill>
                  <a:schemeClr val="accent6"/>
                </a:solidFill>
                <a:latin typeface="Raleway" pitchFamily="2" charset="0"/>
              </a:rPr>
              <a:t>Bingo Card</a:t>
            </a:r>
          </a:p>
        </p:txBody>
      </p:sp>
      <p:sp>
        <p:nvSpPr>
          <p:cNvPr id="15" name="TextBox 14">
            <a:extLst>
              <a:ext uri="{FF2B5EF4-FFF2-40B4-BE49-F238E27FC236}">
                <a16:creationId xmlns:a16="http://schemas.microsoft.com/office/drawing/2014/main" id="{CD2F62DE-907E-4A5B-B4CF-E5FA71873EBB}"/>
              </a:ext>
            </a:extLst>
          </p:cNvPr>
          <p:cNvSpPr txBox="1"/>
          <p:nvPr/>
        </p:nvSpPr>
        <p:spPr>
          <a:xfrm>
            <a:off x="4624316" y="3950312"/>
            <a:ext cx="4322917" cy="2031325"/>
          </a:xfrm>
          <a:prstGeom prst="rect">
            <a:avLst/>
          </a:prstGeom>
          <a:noFill/>
        </p:spPr>
        <p:txBody>
          <a:bodyPr wrap="square" rtlCol="0">
            <a:spAutoFit/>
          </a:bodyPr>
          <a:lstStyle/>
          <a:p>
            <a:r>
              <a:rPr lang="en-GB" dirty="0">
                <a:solidFill>
                  <a:schemeClr val="bg1"/>
                </a:solidFill>
                <a:latin typeface="Raleway" pitchFamily="2" charset="0"/>
              </a:rPr>
              <a:t>Reinvention of the classic bingo game using sexual health terms instead of numbers. </a:t>
            </a:r>
          </a:p>
          <a:p>
            <a:endParaRPr lang="en-GB" dirty="0">
              <a:solidFill>
                <a:schemeClr val="bg1"/>
              </a:solidFill>
              <a:latin typeface="Raleway" pitchFamily="2" charset="0"/>
            </a:endParaRPr>
          </a:p>
          <a:p>
            <a:r>
              <a:rPr lang="en-GB" dirty="0">
                <a:solidFill>
                  <a:schemeClr val="bg1"/>
                </a:solidFill>
                <a:latin typeface="Raleway" pitchFamily="2" charset="0"/>
              </a:rPr>
              <a:t>Participants are introduced to sexual health concepts relating to safer sex, STIs and sexual health testing. </a:t>
            </a:r>
          </a:p>
        </p:txBody>
      </p:sp>
      <p:sp>
        <p:nvSpPr>
          <p:cNvPr id="4" name="Footer Placeholder 3">
            <a:extLst>
              <a:ext uri="{FF2B5EF4-FFF2-40B4-BE49-F238E27FC236}">
                <a16:creationId xmlns:a16="http://schemas.microsoft.com/office/drawing/2014/main" id="{31045560-08E8-44FA-A51F-E134622E6F95}"/>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483600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B08EA-5152-4E77-854A-41EFD1B792BE}"/>
              </a:ext>
            </a:extLst>
          </p:cNvPr>
          <p:cNvSpPr>
            <a:spLocks noGrp="1"/>
          </p:cNvSpPr>
          <p:nvPr>
            <p:ph type="title"/>
          </p:nvPr>
        </p:nvSpPr>
        <p:spPr/>
        <p:txBody>
          <a:bodyPr/>
          <a:lstStyle/>
          <a:p>
            <a:r>
              <a:rPr lang="en-GB" dirty="0">
                <a:latin typeface="Raleway" pitchFamily="2" charset="0"/>
              </a:rPr>
              <a:t>Debrief	</a:t>
            </a:r>
          </a:p>
        </p:txBody>
      </p:sp>
      <p:sp>
        <p:nvSpPr>
          <p:cNvPr id="3" name="Content Placeholder 2">
            <a:extLst>
              <a:ext uri="{FF2B5EF4-FFF2-40B4-BE49-F238E27FC236}">
                <a16:creationId xmlns:a16="http://schemas.microsoft.com/office/drawing/2014/main" id="{E6132571-0342-42D4-AE12-64155643B0CA}"/>
              </a:ext>
            </a:extLst>
          </p:cNvPr>
          <p:cNvSpPr>
            <a:spLocks noGrp="1"/>
          </p:cNvSpPr>
          <p:nvPr>
            <p:ph idx="1"/>
          </p:nvPr>
        </p:nvSpPr>
        <p:spPr/>
        <p:txBody>
          <a:bodyPr/>
          <a:lstStyle/>
          <a:p>
            <a:r>
              <a:rPr lang="en-GB" dirty="0">
                <a:latin typeface="Raleway" pitchFamily="2" charset="0"/>
              </a:rPr>
              <a:t>What went well?</a:t>
            </a:r>
          </a:p>
          <a:p>
            <a:endParaRPr lang="en-GB" dirty="0">
              <a:latin typeface="Raleway" pitchFamily="2" charset="0"/>
            </a:endParaRPr>
          </a:p>
          <a:p>
            <a:r>
              <a:rPr lang="en-GB" dirty="0">
                <a:latin typeface="Raleway" pitchFamily="2" charset="0"/>
              </a:rPr>
              <a:t>What didn’t go well?</a:t>
            </a:r>
          </a:p>
          <a:p>
            <a:endParaRPr lang="en-GB" dirty="0">
              <a:latin typeface="Raleway" pitchFamily="2" charset="0"/>
            </a:endParaRPr>
          </a:p>
          <a:p>
            <a:r>
              <a:rPr lang="en-GB" dirty="0">
                <a:latin typeface="Raleway" pitchFamily="2" charset="0"/>
              </a:rPr>
              <a:t>Considerations for teachers/ future training sessions?</a:t>
            </a:r>
          </a:p>
        </p:txBody>
      </p:sp>
      <p:sp>
        <p:nvSpPr>
          <p:cNvPr id="4" name="Footer Placeholder 3">
            <a:extLst>
              <a:ext uri="{FF2B5EF4-FFF2-40B4-BE49-F238E27FC236}">
                <a16:creationId xmlns:a16="http://schemas.microsoft.com/office/drawing/2014/main" id="{EF6EDE56-81E6-4E3E-A33F-A8004D3D1D49}"/>
              </a:ext>
            </a:extLst>
          </p:cNvPr>
          <p:cNvSpPr>
            <a:spLocks noGrp="1"/>
          </p:cNvSpPr>
          <p:nvPr>
            <p:ph type="ftr" sz="quarter" idx="11"/>
          </p:nvPr>
        </p:nvSpPr>
        <p:spPr/>
        <p:txBody>
          <a:bodyPr/>
          <a:lstStyle/>
          <a:p>
            <a:r>
              <a:rPr lang="en-GB" dirty="0">
                <a:latin typeface="Raleway" pitchFamily="2" charset="0"/>
              </a:rPr>
              <a:t>e-Bug.eu</a:t>
            </a:r>
            <a:endParaRPr lang="en-GB" sz="1050" dirty="0">
              <a:latin typeface="Raleway" pitchFamily="2" charset="0"/>
            </a:endParaRPr>
          </a:p>
        </p:txBody>
      </p:sp>
    </p:spTree>
    <p:extLst>
      <p:ext uri="{BB962C8B-B14F-4D97-AF65-F5344CB8AC3E}">
        <p14:creationId xmlns:p14="http://schemas.microsoft.com/office/powerpoint/2010/main" val="2480492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30000" y="363600"/>
            <a:ext cx="6929438" cy="1324800"/>
          </a:xfrm>
        </p:spPr>
        <p:txBody>
          <a:bodyPr>
            <a:normAutofit/>
          </a:bodyPr>
          <a:lstStyle/>
          <a:p>
            <a:r>
              <a:rPr lang="en-GB" dirty="0">
                <a:latin typeface="Raleway" pitchFamily="2" charset="0"/>
              </a:rPr>
              <a:t>Discussion</a:t>
            </a:r>
          </a:p>
        </p:txBody>
      </p:sp>
      <p:sp>
        <p:nvSpPr>
          <p:cNvPr id="6" name="Content Placeholder 5">
            <a:extLst>
              <a:ext uri="{FF2B5EF4-FFF2-40B4-BE49-F238E27FC236}">
                <a16:creationId xmlns:a16="http://schemas.microsoft.com/office/drawing/2014/main" id="{FE6D1F62-832D-40D0-ABE2-31AC9518366F}"/>
              </a:ext>
            </a:extLst>
          </p:cNvPr>
          <p:cNvSpPr>
            <a:spLocks noGrp="1"/>
          </p:cNvSpPr>
          <p:nvPr>
            <p:ph idx="1"/>
          </p:nvPr>
        </p:nvSpPr>
        <p:spPr>
          <a:xfrm>
            <a:off x="830831" y="1741743"/>
            <a:ext cx="6729171" cy="2045037"/>
          </a:xfrm>
        </p:spPr>
        <p:txBody>
          <a:bodyPr>
            <a:normAutofit lnSpcReduction="10000"/>
          </a:bodyPr>
          <a:lstStyle/>
          <a:p>
            <a:pPr marL="0" indent="0" algn="ctr">
              <a:buNone/>
            </a:pPr>
            <a:r>
              <a:rPr lang="en-GB" sz="2400" dirty="0">
                <a:latin typeface="Raleway" pitchFamily="2" charset="0"/>
              </a:rPr>
              <a:t>What misconceptions are there regarding sexually transmitted infections</a:t>
            </a:r>
          </a:p>
          <a:p>
            <a:pPr algn="ctr">
              <a:buFontTx/>
              <a:buChar char="-"/>
            </a:pPr>
            <a:r>
              <a:rPr lang="en-GB" sz="2400" dirty="0">
                <a:latin typeface="Raleway" pitchFamily="2" charset="0"/>
              </a:rPr>
              <a:t>Amongst teachers/colleagues?</a:t>
            </a:r>
          </a:p>
          <a:p>
            <a:pPr algn="ctr">
              <a:buFontTx/>
              <a:buChar char="-"/>
            </a:pPr>
            <a:r>
              <a:rPr lang="en-GB" sz="2400" dirty="0">
                <a:latin typeface="Raleway" pitchFamily="2" charset="0"/>
              </a:rPr>
              <a:t>Amongst parents and caregivers?</a:t>
            </a:r>
          </a:p>
          <a:p>
            <a:pPr algn="ctr">
              <a:buFontTx/>
              <a:buChar char="-"/>
            </a:pPr>
            <a:r>
              <a:rPr lang="en-GB" sz="2400" dirty="0">
                <a:latin typeface="Raleway" pitchFamily="2" charset="0"/>
              </a:rPr>
              <a:t>Amongst young people?</a:t>
            </a:r>
          </a:p>
          <a:p>
            <a:pPr marL="0" indent="0" algn="ctr">
              <a:buNone/>
            </a:pPr>
            <a:endParaRPr lang="en-GB" sz="2400" dirty="0">
              <a:latin typeface="Raleway" pitchFamily="2" charset="0"/>
            </a:endParaRPr>
          </a:p>
        </p:txBody>
      </p:sp>
      <p:sp>
        <p:nvSpPr>
          <p:cNvPr id="5" name="Content Placeholder 5">
            <a:extLst>
              <a:ext uri="{FF2B5EF4-FFF2-40B4-BE49-F238E27FC236}">
                <a16:creationId xmlns:a16="http://schemas.microsoft.com/office/drawing/2014/main" id="{4E105950-D03C-4776-ADDB-C7191DFD19C8}"/>
              </a:ext>
            </a:extLst>
          </p:cNvPr>
          <p:cNvSpPr txBox="1">
            <a:spLocks/>
          </p:cNvSpPr>
          <p:nvPr/>
        </p:nvSpPr>
        <p:spPr>
          <a:xfrm>
            <a:off x="993177" y="4311314"/>
            <a:ext cx="6729171" cy="20450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400" dirty="0">
                <a:latin typeface="Raleway" pitchFamily="2" charset="0"/>
              </a:rPr>
              <a:t>What services are available for young people in your area where they can seek confidential advice about their sexual health? What barriers might they face to accessing these?</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408013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a:extLst>
              <a:ext uri="{FF2B5EF4-FFF2-40B4-BE49-F238E27FC236}">
                <a16:creationId xmlns:a16="http://schemas.microsoft.com/office/drawing/2014/main" id="{489BD6E2-1DE6-490C-9B19-EA0925DFBFA1}"/>
              </a:ext>
            </a:extLst>
          </p:cNvPr>
          <p:cNvSpPr>
            <a:spLocks noGrp="1"/>
          </p:cNvSpPr>
          <p:nvPr>
            <p:ph type="title"/>
          </p:nvPr>
        </p:nvSpPr>
        <p:spPr>
          <a:xfrm>
            <a:off x="628650" y="365126"/>
            <a:ext cx="7886700" cy="1325563"/>
          </a:xfrm>
        </p:spPr>
        <p:txBody>
          <a:bodyPr/>
          <a:lstStyle/>
          <a:p>
            <a:r>
              <a:rPr lang="en-GB" dirty="0">
                <a:latin typeface="Raleway" pitchFamily="2" charset="0"/>
              </a:rPr>
              <a:t>Teaching Resources Available for</a:t>
            </a:r>
          </a:p>
        </p:txBody>
      </p:sp>
      <p:sp>
        <p:nvSpPr>
          <p:cNvPr id="102" name="Rectangle: Rounded Corners 101">
            <a:extLst>
              <a:ext uri="{FF2B5EF4-FFF2-40B4-BE49-F238E27FC236}">
                <a16:creationId xmlns:a16="http://schemas.microsoft.com/office/drawing/2014/main" id="{991CD193-5DE3-4735-8E6D-3B69386428E7}"/>
              </a:ext>
            </a:extLst>
          </p:cNvPr>
          <p:cNvSpPr/>
          <p:nvPr/>
        </p:nvSpPr>
        <p:spPr>
          <a:xfrm>
            <a:off x="3545811" y="2721082"/>
            <a:ext cx="3343275" cy="611614"/>
          </a:xfrm>
          <a:prstGeom prst="roundRect">
            <a:avLst/>
          </a:prstGeom>
          <a:solidFill>
            <a:schemeClr val="accent5"/>
          </a:solidFill>
          <a:ln>
            <a:solidFill>
              <a:schemeClr val="accent5"/>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bg1"/>
                </a:solidFill>
                <a:latin typeface="Raleway" pitchFamily="2" charset="0"/>
                <a:cs typeface="Arial" panose="020B0604020202020204" pitchFamily="34" charset="0"/>
              </a:rPr>
              <a:t>KS3</a:t>
            </a:r>
          </a:p>
        </p:txBody>
      </p:sp>
      <p:sp>
        <p:nvSpPr>
          <p:cNvPr id="103" name="Rectangle: Rounded Corners 102">
            <a:extLst>
              <a:ext uri="{FF2B5EF4-FFF2-40B4-BE49-F238E27FC236}">
                <a16:creationId xmlns:a16="http://schemas.microsoft.com/office/drawing/2014/main" id="{C49A2CC7-B25C-406A-A7CE-4B84604D3BEA}"/>
              </a:ext>
            </a:extLst>
          </p:cNvPr>
          <p:cNvSpPr/>
          <p:nvPr/>
        </p:nvSpPr>
        <p:spPr>
          <a:xfrm>
            <a:off x="3545811" y="3491116"/>
            <a:ext cx="3343275" cy="611614"/>
          </a:xfrm>
          <a:prstGeom prst="roundRect">
            <a:avLst/>
          </a:prstGeom>
          <a:solidFill>
            <a:schemeClr val="accent6"/>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bg1"/>
                </a:solidFill>
                <a:latin typeface="Raleway" pitchFamily="2" charset="0"/>
                <a:cs typeface="Arial" panose="020B0604020202020204" pitchFamily="34" charset="0"/>
              </a:rPr>
              <a:t>KS4</a:t>
            </a:r>
          </a:p>
        </p:txBody>
      </p:sp>
      <p:sp>
        <p:nvSpPr>
          <p:cNvPr id="2" name="Rectangle: Rounded Corners 1">
            <a:extLst>
              <a:ext uri="{FF2B5EF4-FFF2-40B4-BE49-F238E27FC236}">
                <a16:creationId xmlns:a16="http://schemas.microsoft.com/office/drawing/2014/main" id="{7B9E74CF-1988-47E2-AC18-27920680EAA9}"/>
              </a:ext>
            </a:extLst>
          </p:cNvPr>
          <p:cNvSpPr/>
          <p:nvPr/>
        </p:nvSpPr>
        <p:spPr>
          <a:xfrm>
            <a:off x="1768510" y="2721082"/>
            <a:ext cx="2134489" cy="1381646"/>
          </a:xfrm>
          <a:prstGeom prst="round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Raleway" pitchFamily="2" charset="0"/>
                <a:cs typeface="Arial" panose="020B0604020202020204" pitchFamily="34" charset="0"/>
              </a:rPr>
              <a:t>Sexually Transmitted Infections</a:t>
            </a:r>
          </a:p>
        </p:txBody>
      </p:sp>
      <p:sp>
        <p:nvSpPr>
          <p:cNvPr id="52" name="Footer Placeholder 3">
            <a:extLst>
              <a:ext uri="{FF2B5EF4-FFF2-40B4-BE49-F238E27FC236}">
                <a16:creationId xmlns:a16="http://schemas.microsoft.com/office/drawing/2014/main" id="{5B1B6EBF-0D8F-41AD-A70C-51B78671EC16}"/>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725608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28649" y="365126"/>
            <a:ext cx="8142371" cy="1325563"/>
          </a:xfrm>
        </p:spPr>
        <p:txBody>
          <a:bodyPr/>
          <a:lstStyle/>
          <a:p>
            <a:r>
              <a:rPr lang="en-GB" dirty="0">
                <a:latin typeface="Raleway" pitchFamily="2" charset="0"/>
              </a:rPr>
              <a:t>Learning Outcomes for Educators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
        <p:nvSpPr>
          <p:cNvPr id="5" name="TextBox 4">
            <a:extLst>
              <a:ext uri="{FF2B5EF4-FFF2-40B4-BE49-F238E27FC236}">
                <a16:creationId xmlns:a16="http://schemas.microsoft.com/office/drawing/2014/main" id="{DCC3A787-4473-4F32-8282-8B3721BBBCAE}"/>
              </a:ext>
            </a:extLst>
          </p:cNvPr>
          <p:cNvSpPr txBox="1"/>
          <p:nvPr/>
        </p:nvSpPr>
        <p:spPr>
          <a:xfrm>
            <a:off x="718092" y="1673764"/>
            <a:ext cx="7707815" cy="3785652"/>
          </a:xfrm>
          <a:prstGeom prst="rect">
            <a:avLst/>
          </a:prstGeom>
          <a:noFill/>
        </p:spPr>
        <p:txBody>
          <a:bodyPr wrap="square" rtlCol="0">
            <a:spAutoFit/>
          </a:bodyPr>
          <a:lstStyle/>
          <a:p>
            <a:r>
              <a:rPr lang="en-GB" sz="2400" dirty="0">
                <a:latin typeface="Raleway" pitchFamily="2" charset="0"/>
                <a:cs typeface="Arial" panose="020B0604020202020204" pitchFamily="34" charset="0"/>
              </a:rPr>
              <a:t>After this session you will:</a:t>
            </a:r>
          </a:p>
          <a:p>
            <a:endParaRPr lang="en-GB" sz="2400" dirty="0">
              <a:latin typeface="Raleway" pitchFamily="2" charset="0"/>
              <a:cs typeface="Arial" panose="020B0604020202020204" pitchFamily="34" charset="0"/>
            </a:endParaRPr>
          </a:p>
          <a:p>
            <a:pPr marL="342900" indent="-342900">
              <a:buFont typeface="Arial" panose="020B0604020202020204" pitchFamily="34" charset="0"/>
              <a:buChar char="•"/>
            </a:pPr>
            <a:r>
              <a:rPr lang="en-GB" sz="2400" dirty="0">
                <a:latin typeface="Raleway" pitchFamily="2" charset="0"/>
                <a:cs typeface="Arial" panose="020B0604020202020204" pitchFamily="34" charset="0"/>
              </a:rPr>
              <a:t>Have access to simple information that can support students in developing their knowledge on sexually transmitted infections</a:t>
            </a:r>
          </a:p>
          <a:p>
            <a:pPr marL="342900" indent="-342900">
              <a:buFont typeface="Arial" panose="020B0604020202020204" pitchFamily="34" charset="0"/>
              <a:buChar char="•"/>
            </a:pPr>
            <a:endParaRPr lang="en-GB" sz="2400" dirty="0">
              <a:latin typeface="Raleway" pitchFamily="2" charset="0"/>
              <a:cs typeface="Arial" panose="020B0604020202020204" pitchFamily="34" charset="0"/>
            </a:endParaRPr>
          </a:p>
          <a:p>
            <a:pPr marL="342900" indent="-342900">
              <a:buFont typeface="Arial" panose="020B0604020202020204" pitchFamily="34" charset="0"/>
              <a:buChar char="•"/>
            </a:pPr>
            <a:r>
              <a:rPr lang="en-GB" sz="2400" dirty="0">
                <a:latin typeface="Raleway" pitchFamily="2" charset="0"/>
                <a:cs typeface="Arial" panose="020B0604020202020204" pitchFamily="34" charset="0"/>
              </a:rPr>
              <a:t>Feel confident in supporting students, parents and carers to learn about sexually transmitted infections and identify methods for infection prevention and control</a:t>
            </a:r>
          </a:p>
        </p:txBody>
      </p:sp>
    </p:spTree>
    <p:extLst>
      <p:ext uri="{BB962C8B-B14F-4D97-AF65-F5344CB8AC3E}">
        <p14:creationId xmlns:p14="http://schemas.microsoft.com/office/powerpoint/2010/main" val="1196746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8063A1-9FC0-4364-8394-077A804E37A6}"/>
              </a:ext>
            </a:extLst>
          </p:cNvPr>
          <p:cNvSpPr txBox="1">
            <a:spLocks noGrp="1"/>
          </p:cNvSpPr>
          <p:nvPr>
            <p:ph type="title"/>
          </p:nvPr>
        </p:nvSpPr>
        <p:spPr>
          <a:xfrm>
            <a:off x="418443" y="178483"/>
            <a:ext cx="7886700" cy="646331"/>
          </a:xfrm>
          <a:prstGeom prst="rect">
            <a:avLst/>
          </a:prstGeom>
          <a:noFill/>
        </p:spPr>
        <p:txBody>
          <a:bodyPr wrap="square" rtlCol="0">
            <a:spAutoFit/>
          </a:bodyPr>
          <a:lstStyle/>
          <a:p>
            <a:r>
              <a:rPr lang="en-GB" dirty="0">
                <a:latin typeface="Raleway" pitchFamily="2" charset="0"/>
              </a:rPr>
              <a:t>What are STIs? </a:t>
            </a:r>
          </a:p>
        </p:txBody>
      </p:sp>
      <p:sp>
        <p:nvSpPr>
          <p:cNvPr id="3" name="Content Placeholder 2">
            <a:extLst>
              <a:ext uri="{FF2B5EF4-FFF2-40B4-BE49-F238E27FC236}">
                <a16:creationId xmlns:a16="http://schemas.microsoft.com/office/drawing/2014/main" id="{F2C71B71-999C-4DD1-9475-8C24FCC4FA48}"/>
              </a:ext>
            </a:extLst>
          </p:cNvPr>
          <p:cNvSpPr>
            <a:spLocks noGrp="1"/>
          </p:cNvSpPr>
          <p:nvPr>
            <p:ph idx="1"/>
          </p:nvPr>
        </p:nvSpPr>
        <p:spPr>
          <a:xfrm>
            <a:off x="628649" y="824813"/>
            <a:ext cx="8096907" cy="5531537"/>
          </a:xfrm>
        </p:spPr>
        <p:txBody>
          <a:bodyPr>
            <a:noAutofit/>
          </a:bodyPr>
          <a:lstStyle/>
          <a:p>
            <a:r>
              <a:rPr lang="en-GB" sz="2000" dirty="0">
                <a:latin typeface="Raleway" pitchFamily="2" charset="0"/>
              </a:rPr>
              <a:t>Sexually transmitted infections (STIs) are infections contracted by having close sexual contact with someone who is already infected</a:t>
            </a:r>
          </a:p>
          <a:p>
            <a:pPr marL="0" indent="0">
              <a:buNone/>
            </a:pPr>
            <a:endParaRPr lang="en-GB" sz="2000" dirty="0">
              <a:latin typeface="Raleway" pitchFamily="2" charset="0"/>
            </a:endParaRPr>
          </a:p>
          <a:p>
            <a:r>
              <a:rPr lang="en-GB" sz="2000" dirty="0">
                <a:latin typeface="Raleway" pitchFamily="2" charset="0"/>
              </a:rPr>
              <a:t>Some STIs can be treated and cured with antibiotic medicine whereas others cannot</a:t>
            </a:r>
          </a:p>
          <a:p>
            <a:endParaRPr lang="en-GB" sz="2000" dirty="0">
              <a:latin typeface="Raleway" pitchFamily="2" charset="0"/>
            </a:endParaRPr>
          </a:p>
          <a:p>
            <a:r>
              <a:rPr lang="en-GB" sz="2000" dirty="0">
                <a:latin typeface="Raleway" pitchFamily="2" charset="0"/>
              </a:rPr>
              <a:t>Bacterial STIs are caused when bacteria are spread through vaginal, oral or anal sexual contact with an infected person. These infections include chlamydia, gonorrhoea and syphilis and are generally cured through antibiotic therapy</a:t>
            </a:r>
          </a:p>
          <a:p>
            <a:endParaRPr lang="en-GB" sz="2000" dirty="0">
              <a:latin typeface="Raleway" pitchFamily="2" charset="0"/>
            </a:endParaRPr>
          </a:p>
          <a:p>
            <a:r>
              <a:rPr lang="en-GB" sz="2000" dirty="0">
                <a:latin typeface="Raleway" pitchFamily="2" charset="0"/>
              </a:rPr>
              <a:t>Viral infections can be spread via the same routes as bacterial infections but can also be spread through direct contact with infected skin or bodily fluids such as blood, semen or saliva from an infected person entering into the bloodstream of an uninfected person</a:t>
            </a:r>
          </a:p>
          <a:p>
            <a:endParaRPr lang="en-GB" sz="2000" dirty="0">
              <a:latin typeface="Raleway" pitchFamily="2" charset="0"/>
            </a:endParaRPr>
          </a:p>
          <a:p>
            <a:r>
              <a:rPr lang="en-GB" sz="2000" dirty="0">
                <a:latin typeface="Raleway" pitchFamily="2" charset="0"/>
              </a:rPr>
              <a:t>Viral infections include genital warts, hepatitis B, herpes and HIV, which although they can be treated, are NOT curable. </a:t>
            </a:r>
          </a:p>
        </p:txBody>
      </p:sp>
      <p:sp>
        <p:nvSpPr>
          <p:cNvPr id="5" name="Footer Placeholder 4">
            <a:extLst>
              <a:ext uri="{FF2B5EF4-FFF2-40B4-BE49-F238E27FC236}">
                <a16:creationId xmlns:a16="http://schemas.microsoft.com/office/drawing/2014/main" id="{9AF1166E-5122-4EB4-B355-1611503030EB}"/>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3422246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57DEB4-6E36-4B7F-B811-7DCFB32F7423}"/>
              </a:ext>
            </a:extLst>
          </p:cNvPr>
          <p:cNvSpPr txBox="1">
            <a:spLocks noGrp="1"/>
          </p:cNvSpPr>
          <p:nvPr>
            <p:ph type="title"/>
          </p:nvPr>
        </p:nvSpPr>
        <p:spPr>
          <a:xfrm>
            <a:off x="457200" y="522972"/>
            <a:ext cx="8229600" cy="646331"/>
          </a:xfrm>
          <a:prstGeom prst="rect">
            <a:avLst/>
          </a:prstGeom>
          <a:noFill/>
        </p:spPr>
        <p:txBody>
          <a:bodyPr wrap="square" rtlCol="0">
            <a:spAutoFit/>
          </a:bodyPr>
          <a:lstStyle/>
          <a:p>
            <a:r>
              <a:rPr lang="en-GB" dirty="0">
                <a:latin typeface="Raleway" pitchFamily="2" charset="0"/>
              </a:rPr>
              <a:t>Transmission of STIs</a:t>
            </a:r>
          </a:p>
        </p:txBody>
      </p:sp>
      <p:sp>
        <p:nvSpPr>
          <p:cNvPr id="3" name="Content Placeholder 2">
            <a:extLst>
              <a:ext uri="{FF2B5EF4-FFF2-40B4-BE49-F238E27FC236}">
                <a16:creationId xmlns:a16="http://schemas.microsoft.com/office/drawing/2014/main" id="{07854671-6C6F-4FDC-B91D-A01DB8F76B12}"/>
              </a:ext>
            </a:extLst>
          </p:cNvPr>
          <p:cNvSpPr>
            <a:spLocks noGrp="1"/>
          </p:cNvSpPr>
          <p:nvPr>
            <p:ph idx="1"/>
          </p:nvPr>
        </p:nvSpPr>
        <p:spPr>
          <a:xfrm>
            <a:off x="628650" y="1587157"/>
            <a:ext cx="7886700" cy="4351338"/>
          </a:xfrm>
        </p:spPr>
        <p:txBody>
          <a:bodyPr>
            <a:normAutofit fontScale="85000" lnSpcReduction="20000"/>
          </a:bodyPr>
          <a:lstStyle/>
          <a:p>
            <a:r>
              <a:rPr lang="en-GB" dirty="0">
                <a:latin typeface="Raleway" pitchFamily="2" charset="0"/>
              </a:rPr>
              <a:t>Although most STIs are generally transmitted through sexual encounters, some STIs can be spread to others by sharing needles and syringes, through skin to skin contact (in the same way that bacteria can spread from one person’s hand to another) </a:t>
            </a:r>
          </a:p>
          <a:p>
            <a:endParaRPr lang="en-GB" dirty="0">
              <a:latin typeface="Raleway" pitchFamily="2" charset="0"/>
            </a:endParaRPr>
          </a:p>
          <a:p>
            <a:r>
              <a:rPr lang="en-GB" dirty="0">
                <a:latin typeface="Raleway" pitchFamily="2" charset="0"/>
              </a:rPr>
              <a:t>It is important to note that people can have an STI but have NO obvious symptoms; they themselves may not know they are infected. </a:t>
            </a:r>
          </a:p>
          <a:p>
            <a:endParaRPr lang="en-GB" dirty="0">
              <a:latin typeface="Raleway" pitchFamily="2" charset="0"/>
            </a:endParaRPr>
          </a:p>
          <a:p>
            <a:r>
              <a:rPr lang="en-GB" dirty="0">
                <a:latin typeface="Raleway" pitchFamily="2" charset="0"/>
              </a:rPr>
              <a:t>Anyone can contract an STI. It has nothing to do with how often they may have sex. Often, a person infected with a STI do not know they have it and unknowingly pass this on</a:t>
            </a:r>
          </a:p>
          <a:p>
            <a:endParaRPr lang="en-GB" dirty="0">
              <a:latin typeface="Raleway" pitchFamily="2" charset="0"/>
            </a:endParaRPr>
          </a:p>
        </p:txBody>
      </p:sp>
      <p:sp>
        <p:nvSpPr>
          <p:cNvPr id="5" name="Footer Placeholder 4">
            <a:extLst>
              <a:ext uri="{FF2B5EF4-FFF2-40B4-BE49-F238E27FC236}">
                <a16:creationId xmlns:a16="http://schemas.microsoft.com/office/drawing/2014/main" id="{A6E1A868-32D0-4975-8C88-AB9BE9DF277D}"/>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484676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FCA2F-525B-41F6-B123-F29600B0836D}"/>
              </a:ext>
            </a:extLst>
          </p:cNvPr>
          <p:cNvSpPr>
            <a:spLocks noGrp="1"/>
          </p:cNvSpPr>
          <p:nvPr>
            <p:ph type="title"/>
          </p:nvPr>
        </p:nvSpPr>
        <p:spPr/>
        <p:txBody>
          <a:bodyPr/>
          <a:lstStyle/>
          <a:p>
            <a:r>
              <a:rPr lang="en-GB" dirty="0">
                <a:latin typeface="Raleway" pitchFamily="2" charset="0"/>
              </a:rPr>
              <a:t>Suggested Ground Rules for STI Lessons</a:t>
            </a:r>
          </a:p>
        </p:txBody>
      </p:sp>
      <p:sp>
        <p:nvSpPr>
          <p:cNvPr id="3" name="Content Placeholder 2">
            <a:extLst>
              <a:ext uri="{FF2B5EF4-FFF2-40B4-BE49-F238E27FC236}">
                <a16:creationId xmlns:a16="http://schemas.microsoft.com/office/drawing/2014/main" id="{D3E76440-460A-4EDD-8B3B-1F96540944A4}"/>
              </a:ext>
            </a:extLst>
          </p:cNvPr>
          <p:cNvSpPr>
            <a:spLocks noGrp="1"/>
          </p:cNvSpPr>
          <p:nvPr>
            <p:ph idx="1"/>
          </p:nvPr>
        </p:nvSpPr>
        <p:spPr/>
        <p:txBody>
          <a:bodyPr>
            <a:normAutofit/>
          </a:bodyPr>
          <a:lstStyle/>
          <a:p>
            <a:r>
              <a:rPr lang="en-GB" sz="2000" dirty="0">
                <a:latin typeface="Raleway" pitchFamily="2" charset="0"/>
              </a:rPr>
              <a:t>No one (teacher or student) will have to answer a personal question </a:t>
            </a:r>
          </a:p>
          <a:p>
            <a:pPr marL="0" indent="0">
              <a:buNone/>
            </a:pPr>
            <a:endParaRPr lang="en-GB" sz="2000" dirty="0">
              <a:latin typeface="Raleway" pitchFamily="2" charset="0"/>
            </a:endParaRPr>
          </a:p>
          <a:p>
            <a:r>
              <a:rPr lang="en-GB" sz="2000" dirty="0">
                <a:latin typeface="Raleway" pitchFamily="2" charset="0"/>
              </a:rPr>
              <a:t>No one will be forced to take part in a discussion </a:t>
            </a:r>
          </a:p>
          <a:p>
            <a:endParaRPr lang="en-GB" sz="2000" dirty="0">
              <a:latin typeface="Raleway" pitchFamily="2" charset="0"/>
            </a:endParaRPr>
          </a:p>
          <a:p>
            <a:r>
              <a:rPr lang="en-GB" sz="2000" dirty="0">
                <a:latin typeface="Raleway" pitchFamily="2" charset="0"/>
              </a:rPr>
              <a:t>Only the correct names for body parts will be used (you may wish to ask pupils to use the correct word if they can but if not, to use the word they know and then provide them with the more appropriate word) </a:t>
            </a:r>
          </a:p>
          <a:p>
            <a:endParaRPr lang="en-GB" sz="2000" dirty="0">
              <a:latin typeface="Raleway" pitchFamily="2" charset="0"/>
            </a:endParaRPr>
          </a:p>
          <a:p>
            <a:r>
              <a:rPr lang="en-GB" sz="2000" dirty="0">
                <a:latin typeface="Raleway" pitchFamily="2" charset="0"/>
              </a:rPr>
              <a:t>Meanings of words will be explained in a sensible and factual way</a:t>
            </a:r>
          </a:p>
        </p:txBody>
      </p:sp>
      <p:sp>
        <p:nvSpPr>
          <p:cNvPr id="4" name="Footer Placeholder 3">
            <a:extLst>
              <a:ext uri="{FF2B5EF4-FFF2-40B4-BE49-F238E27FC236}">
                <a16:creationId xmlns:a16="http://schemas.microsoft.com/office/drawing/2014/main" id="{B49AAC1C-80A4-4486-ABCF-E28C3510728B}"/>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1875790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1F71E-C859-4EF2-B086-7F722C79676A}"/>
              </a:ext>
            </a:extLst>
          </p:cNvPr>
          <p:cNvSpPr>
            <a:spLocks noGrp="1"/>
          </p:cNvSpPr>
          <p:nvPr>
            <p:ph type="title"/>
          </p:nvPr>
        </p:nvSpPr>
        <p:spPr/>
        <p:txBody>
          <a:bodyPr/>
          <a:lstStyle/>
          <a:p>
            <a:r>
              <a:rPr lang="en-GB" dirty="0">
                <a:latin typeface="Raleway" pitchFamily="2" charset="0"/>
              </a:rPr>
              <a:t>Lesson Plans</a:t>
            </a:r>
          </a:p>
        </p:txBody>
      </p:sp>
      <p:sp>
        <p:nvSpPr>
          <p:cNvPr id="3" name="Text Placeholder 2">
            <a:extLst>
              <a:ext uri="{FF2B5EF4-FFF2-40B4-BE49-F238E27FC236}">
                <a16:creationId xmlns:a16="http://schemas.microsoft.com/office/drawing/2014/main" id="{8D2475F3-9612-401D-BB9E-67FEFD34517F}"/>
              </a:ext>
            </a:extLst>
          </p:cNvPr>
          <p:cNvSpPr>
            <a:spLocks noGrp="1"/>
          </p:cNvSpPr>
          <p:nvPr>
            <p:ph type="body" idx="1"/>
          </p:nvPr>
        </p:nvSpPr>
        <p:spPr/>
        <p:txBody>
          <a:bodyPr/>
          <a:lstStyle/>
          <a:p>
            <a:endParaRPr lang="en-GB" dirty="0">
              <a:latin typeface="Raleway" pitchFamily="2" charset="0"/>
            </a:endParaRPr>
          </a:p>
        </p:txBody>
      </p:sp>
      <p:sp>
        <p:nvSpPr>
          <p:cNvPr id="4" name="Footer Placeholder 3">
            <a:extLst>
              <a:ext uri="{FF2B5EF4-FFF2-40B4-BE49-F238E27FC236}">
                <a16:creationId xmlns:a16="http://schemas.microsoft.com/office/drawing/2014/main" id="{1FC558CE-238F-4290-99C7-22E3C7BEAAE3}"/>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132079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p:txBody>
          <a:bodyPr/>
          <a:lstStyle/>
          <a:p>
            <a:r>
              <a:rPr lang="en-GB" dirty="0">
                <a:latin typeface="Raleway" pitchFamily="2" charset="0"/>
              </a:rPr>
              <a:t>Learning Outcomes for Students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graphicFrame>
        <p:nvGraphicFramePr>
          <p:cNvPr id="7" name="Diagram 6">
            <a:extLst>
              <a:ext uri="{FF2B5EF4-FFF2-40B4-BE49-F238E27FC236}">
                <a16:creationId xmlns:a16="http://schemas.microsoft.com/office/drawing/2014/main" id="{DA5E557B-C1AD-4DF1-97A4-198228A3EF6E}"/>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222265021"/>
              </p:ext>
            </p:extLst>
          </p:nvPr>
        </p:nvGraphicFramePr>
        <p:xfrm>
          <a:off x="934498" y="2506122"/>
          <a:ext cx="7003700" cy="24075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36449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171CA-E51C-4C35-AF4E-B047D59F6B2D}"/>
              </a:ext>
            </a:extLst>
          </p:cNvPr>
          <p:cNvSpPr>
            <a:spLocks noGrp="1"/>
          </p:cNvSpPr>
          <p:nvPr>
            <p:ph type="title"/>
          </p:nvPr>
        </p:nvSpPr>
        <p:spPr>
          <a:xfrm>
            <a:off x="374565" y="-2076456"/>
            <a:ext cx="7886700" cy="2852737"/>
          </a:xfrm>
        </p:spPr>
        <p:txBody>
          <a:bodyPr/>
          <a:lstStyle/>
          <a:p>
            <a:pPr rtl="0" eaLnBrk="1" latinLnBrk="0" hangingPunct="1"/>
            <a:r>
              <a:rPr lang="en-GB" sz="4000" kern="1200" dirty="0">
                <a:solidFill>
                  <a:srgbClr val="FFFFFF"/>
                </a:solidFill>
                <a:effectLst/>
                <a:latin typeface="Raleway" pitchFamily="2" charset="0"/>
                <a:ea typeface="+mn-ea"/>
                <a:cs typeface="+mn-cs"/>
              </a:rPr>
              <a:t>KS3 – STIs</a:t>
            </a:r>
            <a:endParaRPr lang="en-GB" dirty="0"/>
          </a:p>
        </p:txBody>
      </p:sp>
      <p:pic>
        <p:nvPicPr>
          <p:cNvPr id="7" name="Picture 6">
            <a:extLst>
              <a:ext uri="{FF2B5EF4-FFF2-40B4-BE49-F238E27FC236}">
                <a16:creationId xmlns:a16="http://schemas.microsoft.com/office/drawing/2014/main" id="{1D29F05C-FD3D-43D7-B2C4-11324DF485E0}"/>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735577" y="1976451"/>
            <a:ext cx="2033858" cy="2927131"/>
          </a:xfrm>
          <a:prstGeom prst="rect">
            <a:avLst/>
          </a:prstGeom>
        </p:spPr>
      </p:pic>
      <p:sp>
        <p:nvSpPr>
          <p:cNvPr id="9" name="TextBox 8">
            <a:extLst>
              <a:ext uri="{FF2B5EF4-FFF2-40B4-BE49-F238E27FC236}">
                <a16:creationId xmlns:a16="http://schemas.microsoft.com/office/drawing/2014/main" id="{4538CE49-DDEE-47AF-B5AE-CAC8811A55F4}"/>
              </a:ext>
            </a:extLst>
          </p:cNvPr>
          <p:cNvSpPr txBox="1"/>
          <p:nvPr/>
        </p:nvSpPr>
        <p:spPr>
          <a:xfrm>
            <a:off x="249083" y="997115"/>
            <a:ext cx="6214197" cy="461665"/>
          </a:xfrm>
          <a:prstGeom prst="rect">
            <a:avLst/>
          </a:prstGeom>
          <a:noFill/>
        </p:spPr>
        <p:txBody>
          <a:bodyPr wrap="square" rtlCol="0">
            <a:spAutoFit/>
          </a:bodyPr>
          <a:lstStyle/>
          <a:p>
            <a:r>
              <a:rPr lang="en-GB" sz="2400" dirty="0">
                <a:solidFill>
                  <a:schemeClr val="bg1"/>
                </a:solidFill>
                <a:latin typeface="Raleway" pitchFamily="2" charset="0"/>
              </a:rPr>
              <a:t>Main Activity: Test Tube Experiment</a:t>
            </a:r>
          </a:p>
        </p:txBody>
      </p:sp>
      <p:pic>
        <p:nvPicPr>
          <p:cNvPr id="10" name="Picture 9">
            <a:extLst>
              <a:ext uri="{FF2B5EF4-FFF2-40B4-BE49-F238E27FC236}">
                <a16:creationId xmlns:a16="http://schemas.microsoft.com/office/drawing/2014/main" id="{CC23E994-8E2E-4149-AA3B-33A404F6D212}"/>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14483" y="1345804"/>
            <a:ext cx="6570000" cy="3763157"/>
          </a:xfrm>
          <a:prstGeom prst="rect">
            <a:avLst/>
          </a:prstGeom>
        </p:spPr>
      </p:pic>
      <p:sp>
        <p:nvSpPr>
          <p:cNvPr id="11" name="TextBox 10">
            <a:extLst>
              <a:ext uri="{FF2B5EF4-FFF2-40B4-BE49-F238E27FC236}">
                <a16:creationId xmlns:a16="http://schemas.microsoft.com/office/drawing/2014/main" id="{246691E1-0174-41DC-A5E8-5507B09B9F9E}"/>
              </a:ext>
            </a:extLst>
          </p:cNvPr>
          <p:cNvSpPr txBox="1"/>
          <p:nvPr/>
        </p:nvSpPr>
        <p:spPr>
          <a:xfrm>
            <a:off x="374565" y="1519621"/>
            <a:ext cx="1375460" cy="1384995"/>
          </a:xfrm>
          <a:prstGeom prst="rect">
            <a:avLst/>
          </a:prstGeom>
          <a:noFill/>
        </p:spPr>
        <p:txBody>
          <a:bodyPr wrap="square" rtlCol="0">
            <a:spAutoFit/>
          </a:bodyPr>
          <a:lstStyle/>
          <a:p>
            <a:r>
              <a:rPr lang="en-GB" sz="1400" dirty="0">
                <a:latin typeface="Raleway" pitchFamily="2" charset="0"/>
              </a:rPr>
              <a:t>1 Pass liquid filled test tubes around, one of them will contain starch</a:t>
            </a:r>
          </a:p>
        </p:txBody>
      </p:sp>
      <p:sp>
        <p:nvSpPr>
          <p:cNvPr id="12" name="TextBox 11">
            <a:extLst>
              <a:ext uri="{FF2B5EF4-FFF2-40B4-BE49-F238E27FC236}">
                <a16:creationId xmlns:a16="http://schemas.microsoft.com/office/drawing/2014/main" id="{DEBBBCFA-4800-43E4-AACF-C3C11FEA1879}"/>
              </a:ext>
            </a:extLst>
          </p:cNvPr>
          <p:cNvSpPr txBox="1"/>
          <p:nvPr/>
        </p:nvSpPr>
        <p:spPr>
          <a:xfrm>
            <a:off x="2016856" y="1499842"/>
            <a:ext cx="1096540" cy="1384995"/>
          </a:xfrm>
          <a:prstGeom prst="rect">
            <a:avLst/>
          </a:prstGeom>
          <a:noFill/>
        </p:spPr>
        <p:txBody>
          <a:bodyPr wrap="square" rtlCol="0">
            <a:spAutoFit/>
          </a:bodyPr>
          <a:lstStyle/>
          <a:p>
            <a:r>
              <a:rPr lang="en-GB" sz="1400" dirty="0">
                <a:latin typeface="Raleway" pitchFamily="2" charset="0"/>
              </a:rPr>
              <a:t>2 Mix the fluids from your test tube with five other people</a:t>
            </a:r>
          </a:p>
        </p:txBody>
      </p:sp>
      <p:sp>
        <p:nvSpPr>
          <p:cNvPr id="13" name="TextBox 12">
            <a:extLst>
              <a:ext uri="{FF2B5EF4-FFF2-40B4-BE49-F238E27FC236}">
                <a16:creationId xmlns:a16="http://schemas.microsoft.com/office/drawing/2014/main" id="{880048FF-4645-426A-B984-3BE69AE122DC}"/>
              </a:ext>
            </a:extLst>
          </p:cNvPr>
          <p:cNvSpPr txBox="1"/>
          <p:nvPr/>
        </p:nvSpPr>
        <p:spPr>
          <a:xfrm>
            <a:off x="3368760" y="1499842"/>
            <a:ext cx="1375460" cy="1600438"/>
          </a:xfrm>
          <a:prstGeom prst="rect">
            <a:avLst/>
          </a:prstGeom>
          <a:noFill/>
        </p:spPr>
        <p:txBody>
          <a:bodyPr wrap="square" rtlCol="0">
            <a:spAutoFit/>
          </a:bodyPr>
          <a:lstStyle/>
          <a:p>
            <a:r>
              <a:rPr lang="en-GB" sz="1400" dirty="0">
                <a:latin typeface="Raleway" pitchFamily="2" charset="0"/>
              </a:rPr>
              <a:t>3 Make a note of who you exchanged test tube fluids with, and in which order</a:t>
            </a:r>
          </a:p>
        </p:txBody>
      </p:sp>
      <p:sp>
        <p:nvSpPr>
          <p:cNvPr id="14" name="TextBox 13">
            <a:extLst>
              <a:ext uri="{FF2B5EF4-FFF2-40B4-BE49-F238E27FC236}">
                <a16:creationId xmlns:a16="http://schemas.microsoft.com/office/drawing/2014/main" id="{213D013D-826D-4FBC-87CB-4E18E0FC195B}"/>
              </a:ext>
            </a:extLst>
          </p:cNvPr>
          <p:cNvSpPr txBox="1"/>
          <p:nvPr/>
        </p:nvSpPr>
        <p:spPr>
          <a:xfrm>
            <a:off x="4999584" y="1519621"/>
            <a:ext cx="1188406" cy="1815882"/>
          </a:xfrm>
          <a:prstGeom prst="rect">
            <a:avLst/>
          </a:prstGeom>
          <a:noFill/>
        </p:spPr>
        <p:txBody>
          <a:bodyPr wrap="square" rtlCol="0">
            <a:spAutoFit/>
          </a:bodyPr>
          <a:lstStyle/>
          <a:p>
            <a:r>
              <a:rPr lang="en-GB" sz="1400" dirty="0">
                <a:latin typeface="Raleway" pitchFamily="2" charset="0"/>
              </a:rPr>
              <a:t>4 Find out who has the test tube filled with starch (STI) by testing fluids with iodine</a:t>
            </a:r>
          </a:p>
        </p:txBody>
      </p:sp>
      <p:sp>
        <p:nvSpPr>
          <p:cNvPr id="15" name="TextBox 14">
            <a:extLst>
              <a:ext uri="{FF2B5EF4-FFF2-40B4-BE49-F238E27FC236}">
                <a16:creationId xmlns:a16="http://schemas.microsoft.com/office/drawing/2014/main" id="{A36C4D5D-BF55-42E6-9027-81B9AAE5DD8E}"/>
              </a:ext>
            </a:extLst>
          </p:cNvPr>
          <p:cNvSpPr txBox="1"/>
          <p:nvPr/>
        </p:nvSpPr>
        <p:spPr>
          <a:xfrm>
            <a:off x="113645" y="5345250"/>
            <a:ext cx="8916709" cy="923330"/>
          </a:xfrm>
          <a:prstGeom prst="rect">
            <a:avLst/>
          </a:prstGeom>
          <a:noFill/>
        </p:spPr>
        <p:txBody>
          <a:bodyPr wrap="square" rtlCol="0">
            <a:spAutoFit/>
          </a:bodyPr>
          <a:lstStyle/>
          <a:p>
            <a:r>
              <a:rPr lang="en-GB" dirty="0">
                <a:solidFill>
                  <a:schemeClr val="bg1"/>
                </a:solidFill>
                <a:latin typeface="Raleway" pitchFamily="2" charset="0"/>
              </a:rPr>
              <a:t>A classroom-based activity demonstrates how easily STIs can be transmitted. Using chlamydia as an example, this lesson helps students to understand an individuals’ susceptibility to STIs and the potential severity of its consequences. </a:t>
            </a:r>
          </a:p>
        </p:txBody>
      </p:sp>
      <p:sp>
        <p:nvSpPr>
          <p:cNvPr id="16" name="Star: 5 Points 15">
            <a:extLst>
              <a:ext uri="{FF2B5EF4-FFF2-40B4-BE49-F238E27FC236}">
                <a16:creationId xmlns:a16="http://schemas.microsoft.com/office/drawing/2014/main" id="{8C935AE3-800E-47D5-BC0C-6FF63E24CEEF}"/>
              </a:ext>
              <a:ext uri="{C183D7F6-B498-43B3-948B-1728B52AA6E4}">
                <adec:decorative xmlns:adec="http://schemas.microsoft.com/office/drawing/2017/decorative" val="1"/>
              </a:ext>
            </a:extLst>
          </p:cNvPr>
          <p:cNvSpPr/>
          <p:nvPr/>
        </p:nvSpPr>
        <p:spPr>
          <a:xfrm>
            <a:off x="8398043" y="126089"/>
            <a:ext cx="549190" cy="49955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Raleway" pitchFamily="2" charset="0"/>
            </a:endParaRPr>
          </a:p>
        </p:txBody>
      </p:sp>
      <p:sp>
        <p:nvSpPr>
          <p:cNvPr id="4" name="Footer Placeholder 3">
            <a:extLst>
              <a:ext uri="{FF2B5EF4-FFF2-40B4-BE49-F238E27FC236}">
                <a16:creationId xmlns:a16="http://schemas.microsoft.com/office/drawing/2014/main" id="{F26996D1-EF74-424C-B848-F52FFF0C55D7}"/>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3129803513"/>
      </p:ext>
    </p:extLst>
  </p:cSld>
  <p:clrMapOvr>
    <a:masterClrMapping/>
  </p:clrMapOvr>
</p:sld>
</file>

<file path=ppt/theme/theme1.xml><?xml version="1.0" encoding="utf-8"?>
<a:theme xmlns:a="http://schemas.openxmlformats.org/drawingml/2006/main" name="e-Bug theme">
  <a:themeElements>
    <a:clrScheme name="e-Bug master">
      <a:dk1>
        <a:srgbClr val="302564"/>
      </a:dk1>
      <a:lt1>
        <a:sysClr val="window" lastClr="FFFFFF"/>
      </a:lt1>
      <a:dk2>
        <a:srgbClr val="007C91"/>
      </a:dk2>
      <a:lt2>
        <a:srgbClr val="E7E6E6"/>
      </a:lt2>
      <a:accent1>
        <a:srgbClr val="F16436"/>
      </a:accent1>
      <a:accent2>
        <a:srgbClr val="FAC02B"/>
      </a:accent2>
      <a:accent3>
        <a:srgbClr val="8DC641"/>
      </a:accent3>
      <a:accent4>
        <a:srgbClr val="12B38F"/>
      </a:accent4>
      <a:accent5>
        <a:srgbClr val="2862A5"/>
      </a:accent5>
      <a:accent6>
        <a:srgbClr val="712B8F"/>
      </a:accent6>
      <a:hlink>
        <a:srgbClr val="302564"/>
      </a:hlink>
      <a:folHlink>
        <a:srgbClr val="712B8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Bug theme" id="{E6EA9DE8-92EC-4AA0-929A-03EF0EB79026}" vid="{5FB1F999-A2AA-4B7F-BF32-583CF02285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e-Bug theme</Template>
  <TotalTime>998</TotalTime>
  <Words>1869</Words>
  <Application>Microsoft Office PowerPoint</Application>
  <PresentationFormat>On-screen Show (4:3)</PresentationFormat>
  <Paragraphs>139</Paragraphs>
  <Slides>14</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Raleway</vt:lpstr>
      <vt:lpstr>e-Bug theme</vt:lpstr>
      <vt:lpstr>Sexually Transmitted Infections KS3 – KS4 </vt:lpstr>
      <vt:lpstr>Teaching Resources Available for</vt:lpstr>
      <vt:lpstr>Learning Outcomes for Educators</vt:lpstr>
      <vt:lpstr>What are STIs? </vt:lpstr>
      <vt:lpstr>Transmission of STIs</vt:lpstr>
      <vt:lpstr>Suggested Ground Rules for STI Lessons</vt:lpstr>
      <vt:lpstr>Lesson Plans</vt:lpstr>
      <vt:lpstr>Learning Outcomes for Students</vt:lpstr>
      <vt:lpstr>KS3 – STIs</vt:lpstr>
      <vt:lpstr>KS4 – STIs </vt:lpstr>
      <vt:lpstr>Demo: KS3 – STIs</vt:lpstr>
      <vt:lpstr>Demo: KS4 – STIs</vt:lpstr>
      <vt:lpstr>Debrief </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Brieze.Read@ukhsa.gov.uk</dc:creator>
  <cp:lastModifiedBy>Brieze Read</cp:lastModifiedBy>
  <cp:revision>64</cp:revision>
  <dcterms:created xsi:type="dcterms:W3CDTF">2020-02-06T15:25:59Z</dcterms:created>
  <dcterms:modified xsi:type="dcterms:W3CDTF">2022-08-31T13:58:40Z</dcterms:modified>
</cp:coreProperties>
</file>